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Corsiva"/>
      <p:regular r:id="rId28"/>
      <p:bold r:id="rId29"/>
      <p:italic r:id="rId30"/>
      <p:boldItalic r:id="rId31"/>
    </p:embeddedFont>
    <p:embeddedFont>
      <p:font typeface="Roboto"/>
      <p:regular r:id="rId32"/>
      <p:bold r:id="rId33"/>
      <p:italic r:id="rId34"/>
      <p:boldItalic r:id="rId35"/>
    </p:embeddedFont>
    <p:embeddedFont>
      <p:font typeface="Old Standard TT"/>
      <p:regular r:id="rId36"/>
      <p:bold r:id="rId37"/>
      <p:italic r:id="rId38"/>
    </p:embeddedFont>
    <p:embeddedFont>
      <p:font typeface="Merriweather"/>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5.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7.xml"/><Relationship Id="rId44" Type="http://schemas.openxmlformats.org/officeDocument/2006/relationships/font" Target="fonts/OpenSans-bold.fntdata"/><Relationship Id="rId21" Type="http://schemas.openxmlformats.org/officeDocument/2006/relationships/slide" Target="slides/slide16.xml"/><Relationship Id="rId43" Type="http://schemas.openxmlformats.org/officeDocument/2006/relationships/font" Target="fonts/OpenSans-regular.fntdata"/><Relationship Id="rId24" Type="http://schemas.openxmlformats.org/officeDocument/2006/relationships/slide" Target="slides/slide19.xml"/><Relationship Id="rId46" Type="http://schemas.openxmlformats.org/officeDocument/2006/relationships/font" Target="fonts/OpenSans-boldItalic.fntdata"/><Relationship Id="rId23" Type="http://schemas.openxmlformats.org/officeDocument/2006/relationships/slide" Target="slides/slide18.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rsi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rsi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rsiva-boldItalic.fntdata"/><Relationship Id="rId30" Type="http://schemas.openxmlformats.org/officeDocument/2006/relationships/font" Target="fonts/Corsiva-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OldStandardTT-bold.fntdata"/><Relationship Id="rId14" Type="http://schemas.openxmlformats.org/officeDocument/2006/relationships/slide" Target="slides/slide9.xml"/><Relationship Id="rId36" Type="http://schemas.openxmlformats.org/officeDocument/2006/relationships/font" Target="fonts/OldStandardTT-regular.fntdata"/><Relationship Id="rId17" Type="http://schemas.openxmlformats.org/officeDocument/2006/relationships/slide" Target="slides/slide12.xml"/><Relationship Id="rId39" Type="http://schemas.openxmlformats.org/officeDocument/2006/relationships/font" Target="fonts/Merriweather-regular.fntdata"/><Relationship Id="rId16" Type="http://schemas.openxmlformats.org/officeDocument/2006/relationships/slide" Target="slides/slide11.xml"/><Relationship Id="rId38" Type="http://schemas.openxmlformats.org/officeDocument/2006/relationships/font" Target="fonts/OldStandardT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8692090b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8692090b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Tokenization: </a:t>
            </a:r>
            <a:r>
              <a:rPr lang="en">
                <a:solidFill>
                  <a:schemeClr val="dk1"/>
                </a:solidFill>
              </a:rPr>
              <a:t>separating a piece of text into smaller units called tokens. Here, tokens can be either words, characters, or subwords</a:t>
            </a:r>
            <a:endParaRPr>
              <a:solidFill>
                <a:schemeClr val="dk1"/>
              </a:solidFill>
            </a:endParaRPr>
          </a:p>
          <a:p>
            <a:pPr indent="0" lvl="0" marL="0" rtl="0" algn="l">
              <a:lnSpc>
                <a:spcPct val="115000"/>
              </a:lnSpc>
              <a:spcBef>
                <a:spcPts val="1000"/>
              </a:spcBef>
              <a:spcAft>
                <a:spcPts val="0"/>
              </a:spcAft>
              <a:buNone/>
            </a:pPr>
            <a:r>
              <a:rPr b="1" lang="en">
                <a:solidFill>
                  <a:schemeClr val="dk1"/>
                </a:solidFill>
              </a:rPr>
              <a:t>Filtering:</a:t>
            </a:r>
            <a:r>
              <a:rPr lang="en">
                <a:solidFill>
                  <a:schemeClr val="dk1"/>
                </a:solidFill>
              </a:rPr>
              <a:t> that will remove words such as: stop words, extremely repeated words and rarely repeated words,       </a:t>
            </a:r>
            <a:r>
              <a:rPr b="1" lang="en">
                <a:solidFill>
                  <a:schemeClr val="dk1"/>
                </a:solidFill>
              </a:rPr>
              <a:t> </a:t>
            </a:r>
            <a:endParaRPr b="1">
              <a:solidFill>
                <a:schemeClr val="dk1"/>
              </a:solidFill>
            </a:endParaRPr>
          </a:p>
          <a:p>
            <a:pPr indent="0" lvl="0" marL="0" rtl="0" algn="l">
              <a:lnSpc>
                <a:spcPct val="115000"/>
              </a:lnSpc>
              <a:spcBef>
                <a:spcPts val="1000"/>
              </a:spcBef>
              <a:spcAft>
                <a:spcPts val="0"/>
              </a:spcAft>
              <a:buNone/>
            </a:pPr>
            <a:r>
              <a:rPr b="1" lang="en" sz="1000">
                <a:solidFill>
                  <a:srgbClr val="202124"/>
                </a:solidFill>
                <a:highlight>
                  <a:srgbClr val="FFFFFF"/>
                </a:highlight>
              </a:rPr>
              <a:t>Stopwords</a:t>
            </a:r>
            <a:r>
              <a:rPr lang="en" sz="1000">
                <a:solidFill>
                  <a:srgbClr val="202124"/>
                </a:solidFill>
                <a:highlight>
                  <a:srgbClr val="FFFFFF"/>
                </a:highlight>
              </a:rPr>
              <a:t> are the most common </a:t>
            </a:r>
            <a:r>
              <a:rPr b="1" lang="en" sz="1000">
                <a:solidFill>
                  <a:srgbClr val="202124"/>
                </a:solidFill>
                <a:highlight>
                  <a:srgbClr val="FFFFFF"/>
                </a:highlight>
              </a:rPr>
              <a:t>words</a:t>
            </a:r>
            <a:r>
              <a:rPr lang="en" sz="1000">
                <a:solidFill>
                  <a:srgbClr val="202124"/>
                </a:solidFill>
                <a:highlight>
                  <a:srgbClr val="FFFFFF"/>
                </a:highlight>
              </a:rPr>
              <a:t> in any natural language. For the purpose of analyzing text data and building </a:t>
            </a:r>
            <a:r>
              <a:rPr b="1" lang="en" sz="1000">
                <a:solidFill>
                  <a:srgbClr val="202124"/>
                </a:solidFill>
                <a:highlight>
                  <a:srgbClr val="FFFFFF"/>
                </a:highlight>
              </a:rPr>
              <a:t>NLP</a:t>
            </a:r>
            <a:r>
              <a:rPr lang="en" sz="1000">
                <a:solidFill>
                  <a:srgbClr val="202124"/>
                </a:solidFill>
                <a:highlight>
                  <a:srgbClr val="FFFFFF"/>
                </a:highlight>
              </a:rPr>
              <a:t> models, these </a:t>
            </a:r>
            <a:r>
              <a:rPr b="1" lang="en" sz="1000">
                <a:solidFill>
                  <a:srgbClr val="202124"/>
                </a:solidFill>
                <a:highlight>
                  <a:srgbClr val="FFFFFF"/>
                </a:highlight>
              </a:rPr>
              <a:t>stopwords</a:t>
            </a:r>
            <a:r>
              <a:rPr lang="en" sz="1000">
                <a:solidFill>
                  <a:srgbClr val="202124"/>
                </a:solidFill>
                <a:highlight>
                  <a:srgbClr val="FFFFFF"/>
                </a:highlight>
              </a:rPr>
              <a:t> might not add much value to the meaning of the document. Generally, the most common </a:t>
            </a:r>
            <a:r>
              <a:rPr b="1" lang="en" sz="1000">
                <a:solidFill>
                  <a:srgbClr val="202124"/>
                </a:solidFill>
                <a:highlight>
                  <a:srgbClr val="FFFFFF"/>
                </a:highlight>
              </a:rPr>
              <a:t>words</a:t>
            </a:r>
            <a:r>
              <a:rPr lang="en" sz="1000">
                <a:solidFill>
                  <a:srgbClr val="202124"/>
                </a:solidFill>
                <a:highlight>
                  <a:srgbClr val="FFFFFF"/>
                </a:highlight>
              </a:rPr>
              <a:t> used in a text are “the”, “is”, “in”, “for”, “where”, “when”, “to”, “at” etc.</a:t>
            </a:r>
            <a:endParaRPr sz="1000">
              <a:solidFill>
                <a:srgbClr val="202124"/>
              </a:solidFill>
              <a:highlight>
                <a:srgbClr val="FFFFFF"/>
              </a:highlight>
            </a:endParaRPr>
          </a:p>
          <a:p>
            <a:pPr indent="0" lvl="0" marL="0" rtl="0" algn="l">
              <a:spcBef>
                <a:spcPts val="1000"/>
              </a:spcBef>
              <a:spcAft>
                <a:spcPts val="0"/>
              </a:spcAft>
              <a:buNone/>
            </a:pPr>
            <a:r>
              <a:t/>
            </a:r>
            <a:endParaRPr sz="1000">
              <a:solidFill>
                <a:srgbClr val="202124"/>
              </a:solidFill>
              <a:highlight>
                <a:srgbClr val="FFFFFF"/>
              </a:highlight>
            </a:endParaRPr>
          </a:p>
          <a:p>
            <a:pPr indent="0" lvl="0" marL="0" rtl="0" algn="l">
              <a:spcBef>
                <a:spcPts val="0"/>
              </a:spcBef>
              <a:spcAft>
                <a:spcPts val="0"/>
              </a:spcAft>
              <a:buNone/>
            </a:pPr>
            <a:r>
              <a:rPr b="1" lang="en" sz="1000">
                <a:solidFill>
                  <a:srgbClr val="202124"/>
                </a:solidFill>
                <a:highlight>
                  <a:srgbClr val="FFFFFF"/>
                </a:highlight>
              </a:rPr>
              <a:t>Stemming and Lemmatization</a:t>
            </a:r>
            <a:r>
              <a:rPr lang="en" sz="1000">
                <a:solidFill>
                  <a:srgbClr val="202124"/>
                </a:solidFill>
                <a:highlight>
                  <a:srgbClr val="FFFFFF"/>
                </a:highlight>
              </a:rPr>
              <a:t> both generate the root form of the inflected words. The difference is that </a:t>
            </a:r>
            <a:r>
              <a:rPr b="1" lang="en" sz="1000">
                <a:solidFill>
                  <a:srgbClr val="202124"/>
                </a:solidFill>
                <a:highlight>
                  <a:srgbClr val="FFFFFF"/>
                </a:highlight>
              </a:rPr>
              <a:t>stem</a:t>
            </a:r>
            <a:r>
              <a:rPr lang="en" sz="1000">
                <a:solidFill>
                  <a:srgbClr val="202124"/>
                </a:solidFill>
                <a:highlight>
                  <a:srgbClr val="FFFFFF"/>
                </a:highlight>
              </a:rPr>
              <a:t> might not be an actual word whereas, lemma is an actual language word</a:t>
            </a:r>
            <a:r>
              <a:rPr lang="en" sz="1000">
                <a:solidFill>
                  <a:srgbClr val="202124"/>
                </a:solidFill>
                <a:highlight>
                  <a:srgbClr val="FFFFFF"/>
                </a:highlight>
              </a:rPr>
              <a:t>.</a:t>
            </a:r>
            <a:endParaRPr sz="1000">
              <a:solidFill>
                <a:srgbClr val="202124"/>
              </a:solidFill>
              <a:highlight>
                <a:srgbClr val="FFFFFF"/>
              </a:highlight>
            </a:endParaRPr>
          </a:p>
          <a:p>
            <a:pPr indent="-298450" lvl="0" marL="400050" rtl="0" algn="l">
              <a:lnSpc>
                <a:spcPct val="115000"/>
              </a:lnSpc>
              <a:spcBef>
                <a:spcPts val="0"/>
              </a:spcBef>
              <a:spcAft>
                <a:spcPts val="0"/>
              </a:spcAft>
              <a:buClr>
                <a:schemeClr val="dk1"/>
              </a:buClr>
              <a:buSzPts val="1100"/>
              <a:buChar char="❏"/>
            </a:pPr>
            <a:r>
              <a:rPr b="1" lang="en">
                <a:solidFill>
                  <a:schemeClr val="dk1"/>
                </a:solidFill>
              </a:rPr>
              <a:t>Lemmatization:</a:t>
            </a:r>
            <a:r>
              <a:rPr lang="en">
                <a:solidFill>
                  <a:schemeClr val="dk1"/>
                </a:solidFill>
              </a:rPr>
              <a:t> which will be used to transform all the verbs to the infinite tense and all the nouns to the singular form.</a:t>
            </a:r>
            <a:endParaRPr>
              <a:solidFill>
                <a:schemeClr val="dk1"/>
              </a:solidFill>
            </a:endParaRPr>
          </a:p>
          <a:p>
            <a:pPr indent="-298450" lvl="0" marL="400050" rtl="0" algn="l">
              <a:lnSpc>
                <a:spcPct val="115000"/>
              </a:lnSpc>
              <a:spcBef>
                <a:spcPts val="1000"/>
              </a:spcBef>
              <a:spcAft>
                <a:spcPts val="0"/>
              </a:spcAft>
              <a:buClr>
                <a:schemeClr val="dk1"/>
              </a:buClr>
              <a:buSzPts val="1100"/>
              <a:buChar char="❏"/>
            </a:pPr>
            <a:r>
              <a:rPr b="1" lang="en">
                <a:solidFill>
                  <a:schemeClr val="dk1"/>
                </a:solidFill>
              </a:rPr>
              <a:t>Stemming:</a:t>
            </a:r>
            <a:r>
              <a:rPr lang="en">
                <a:solidFill>
                  <a:schemeClr val="dk1"/>
                </a:solidFill>
              </a:rPr>
              <a:t> will be used to return all the words to their basic forms where it will remove the plural ‘s’ from the nouns and the ‘ing’ from the verbs.</a:t>
            </a:r>
            <a:endParaRPr>
              <a:solidFill>
                <a:schemeClr val="dk1"/>
              </a:solidFill>
            </a:endParaRPr>
          </a:p>
          <a:p>
            <a:pPr indent="0" lvl="0" marL="0" rtl="0" algn="l">
              <a:spcBef>
                <a:spcPts val="1000"/>
              </a:spcBef>
              <a:spcAft>
                <a:spcPts val="0"/>
              </a:spcAft>
              <a:buNone/>
            </a:pPr>
            <a:r>
              <a:t/>
            </a:r>
            <a:endParaRPr sz="1000">
              <a:solidFill>
                <a:srgbClr val="202124"/>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b69bde935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b69bde935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b69bde935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b69bde935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b69bde935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b69bde935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b69bde935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b69bde935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8692090b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8692090b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b56f656e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b56f656e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b56f656ed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b56f656ed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b69bde935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b69bde935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b69bde935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b69bde935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b56f656ed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b56f656ed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202124"/>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8e276166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8e276166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b56f656e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b56f656e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8c77590e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8c77590e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8c77590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8c77590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8692090b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8692090b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b69bde935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b69bde935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8c77590e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8c77590e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b56f656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b56f656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b56f656e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b56f656e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b69bde935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b69bde935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nvSpPr>
        <p:spPr>
          <a:xfrm>
            <a:off x="818575" y="521800"/>
            <a:ext cx="52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 name="Google Shape;65;p13"/>
          <p:cNvSpPr txBox="1"/>
          <p:nvPr/>
        </p:nvSpPr>
        <p:spPr>
          <a:xfrm>
            <a:off x="2654100" y="136900"/>
            <a:ext cx="5508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351C75"/>
                </a:solidFill>
                <a:latin typeface="Corsiva"/>
                <a:ea typeface="Corsiva"/>
                <a:cs typeface="Corsiva"/>
                <a:sym typeface="Corsiva"/>
              </a:rPr>
              <a:t>Sentiment Analysis</a:t>
            </a:r>
            <a:endParaRPr sz="3600">
              <a:solidFill>
                <a:srgbClr val="351C75"/>
              </a:solidFill>
              <a:latin typeface="Corsiva"/>
              <a:ea typeface="Corsiva"/>
              <a:cs typeface="Corsiva"/>
              <a:sym typeface="Corsiva"/>
            </a:endParaRPr>
          </a:p>
        </p:txBody>
      </p:sp>
      <p:sp>
        <p:nvSpPr>
          <p:cNvPr id="66" name="Google Shape;66;p13"/>
          <p:cNvSpPr txBox="1"/>
          <p:nvPr/>
        </p:nvSpPr>
        <p:spPr>
          <a:xfrm>
            <a:off x="5452200" y="2408375"/>
            <a:ext cx="36918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351C75"/>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rgbClr val="F6B26B"/>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rgbClr val="E69138"/>
                </a:solidFill>
                <a:latin typeface="Old Standard TT"/>
                <a:ea typeface="Old Standard TT"/>
                <a:cs typeface="Old Standard TT"/>
                <a:sym typeface="Old Standard TT"/>
              </a:rPr>
              <a:t>Efforts b</a:t>
            </a:r>
            <a:r>
              <a:rPr lang="en">
                <a:solidFill>
                  <a:srgbClr val="E69138"/>
                </a:solidFill>
                <a:latin typeface="Old Standard TT"/>
                <a:ea typeface="Old Standard TT"/>
                <a:cs typeface="Old Standard TT"/>
                <a:sym typeface="Old Standard TT"/>
              </a:rPr>
              <a:t>y:</a:t>
            </a:r>
            <a:endParaRPr sz="1700">
              <a:solidFill>
                <a:srgbClr val="E69138"/>
              </a:solidFill>
              <a:latin typeface="Old Standard TT"/>
              <a:ea typeface="Old Standard TT"/>
              <a:cs typeface="Old Standard TT"/>
              <a:sym typeface="Old Standard TT"/>
            </a:endParaRPr>
          </a:p>
          <a:p>
            <a:pPr indent="0" lvl="0" marL="0" rtl="0" algn="l">
              <a:spcBef>
                <a:spcPts val="0"/>
              </a:spcBef>
              <a:spcAft>
                <a:spcPts val="0"/>
              </a:spcAft>
              <a:buNone/>
            </a:pPr>
            <a:r>
              <a:rPr lang="en" sz="2100">
                <a:solidFill>
                  <a:srgbClr val="C9DAF8"/>
                </a:solidFill>
                <a:latin typeface="Old Standard TT"/>
                <a:ea typeface="Old Standard TT"/>
                <a:cs typeface="Old Standard TT"/>
                <a:sym typeface="Old Standard TT"/>
              </a:rPr>
              <a:t>Tanvi Tiwari (181468)</a:t>
            </a:r>
            <a:endParaRPr sz="2100">
              <a:solidFill>
                <a:srgbClr val="C9DAF8"/>
              </a:solidFill>
              <a:latin typeface="Old Standard TT"/>
              <a:ea typeface="Old Standard TT"/>
              <a:cs typeface="Old Standard TT"/>
              <a:sym typeface="Old Standard TT"/>
            </a:endParaRPr>
          </a:p>
          <a:p>
            <a:pPr indent="0" lvl="0" marL="0" rtl="0" algn="l">
              <a:spcBef>
                <a:spcPts val="0"/>
              </a:spcBef>
              <a:spcAft>
                <a:spcPts val="0"/>
              </a:spcAft>
              <a:buNone/>
            </a:pPr>
            <a:r>
              <a:rPr lang="en" sz="2100">
                <a:solidFill>
                  <a:srgbClr val="C9DAF8"/>
                </a:solidFill>
                <a:latin typeface="Old Standard TT"/>
                <a:ea typeface="Old Standard TT"/>
                <a:cs typeface="Old Standard TT"/>
                <a:sym typeface="Old Standard TT"/>
              </a:rPr>
              <a:t>Vardhan Chambial (181425)</a:t>
            </a:r>
            <a:endParaRPr sz="2100">
              <a:solidFill>
                <a:srgbClr val="C9DAF8"/>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rgbClr val="E69138"/>
                </a:solidFill>
                <a:latin typeface="Old Standard TT"/>
                <a:ea typeface="Old Standard TT"/>
                <a:cs typeface="Old Standard TT"/>
                <a:sym typeface="Old Standard TT"/>
              </a:rPr>
              <a:t>Under the guidance of </a:t>
            </a:r>
            <a:r>
              <a:rPr b="1" lang="en" sz="1500">
                <a:solidFill>
                  <a:srgbClr val="E69138"/>
                </a:solidFill>
                <a:latin typeface="Old Standard TT"/>
                <a:ea typeface="Old Standard TT"/>
                <a:cs typeface="Old Standard TT"/>
                <a:sym typeface="Old Standard TT"/>
              </a:rPr>
              <a:t>:</a:t>
            </a:r>
            <a:endParaRPr b="1" sz="1500">
              <a:solidFill>
                <a:srgbClr val="E69138"/>
              </a:solidFill>
              <a:latin typeface="Old Standard TT"/>
              <a:ea typeface="Old Standard TT"/>
              <a:cs typeface="Old Standard TT"/>
              <a:sym typeface="Old Standard TT"/>
            </a:endParaRPr>
          </a:p>
          <a:p>
            <a:pPr indent="0" lvl="0" marL="0" rtl="0" algn="l">
              <a:spcBef>
                <a:spcPts val="0"/>
              </a:spcBef>
              <a:spcAft>
                <a:spcPts val="0"/>
              </a:spcAft>
              <a:buNone/>
            </a:pPr>
            <a:r>
              <a:rPr lang="en" sz="1900">
                <a:solidFill>
                  <a:srgbClr val="D0E0E3"/>
                </a:solidFill>
                <a:latin typeface="Old Standard TT"/>
                <a:ea typeface="Old Standard TT"/>
                <a:cs typeface="Old Standard TT"/>
                <a:sym typeface="Old Standard TT"/>
              </a:rPr>
              <a:t>Dr. Rajni Mohana- Associate Professor (CSE Deptt.)</a:t>
            </a:r>
            <a:endParaRPr sz="1900">
              <a:solidFill>
                <a:srgbClr val="D0E0E3"/>
              </a:solidFill>
              <a:latin typeface="Old Standard TT"/>
              <a:ea typeface="Old Standard TT"/>
              <a:cs typeface="Old Standard TT"/>
              <a:sym typeface="Old Standard TT"/>
            </a:endParaRPr>
          </a:p>
        </p:txBody>
      </p:sp>
      <p:sp>
        <p:nvSpPr>
          <p:cNvPr id="67" name="Google Shape;67;p13"/>
          <p:cNvSpPr txBox="1"/>
          <p:nvPr/>
        </p:nvSpPr>
        <p:spPr>
          <a:xfrm>
            <a:off x="7866550" y="4825025"/>
            <a:ext cx="14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FF"/>
                </a:highlight>
              </a:rPr>
              <a:t>Group No. 69</a:t>
            </a:r>
            <a:endParaRPr>
              <a:highlight>
                <a:srgbClr val="FFFFFF"/>
              </a:highlight>
            </a:endParaRPr>
          </a:p>
        </p:txBody>
      </p:sp>
      <p:sp>
        <p:nvSpPr>
          <p:cNvPr id="68" name="Google Shape;68;p13"/>
          <p:cNvSpPr txBox="1"/>
          <p:nvPr/>
        </p:nvSpPr>
        <p:spPr>
          <a:xfrm>
            <a:off x="2025450" y="655975"/>
            <a:ext cx="6765900" cy="9174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200">
                <a:solidFill>
                  <a:srgbClr val="351C75"/>
                </a:solidFill>
                <a:latin typeface="Corsiva"/>
                <a:ea typeface="Corsiva"/>
                <a:cs typeface="Corsiva"/>
                <a:sym typeface="Corsiva"/>
              </a:rPr>
              <a:t>on</a:t>
            </a:r>
            <a:endParaRPr sz="3200">
              <a:solidFill>
                <a:srgbClr val="351C75"/>
              </a:solidFill>
              <a:latin typeface="Corsiva"/>
              <a:ea typeface="Corsiva"/>
              <a:cs typeface="Corsiva"/>
              <a:sym typeface="Corsiva"/>
            </a:endParaRPr>
          </a:p>
          <a:p>
            <a:pPr indent="0" lvl="0" marL="0" rtl="0" algn="ctr">
              <a:lnSpc>
                <a:spcPct val="70000"/>
              </a:lnSpc>
              <a:spcBef>
                <a:spcPts val="0"/>
              </a:spcBef>
              <a:spcAft>
                <a:spcPts val="0"/>
              </a:spcAft>
              <a:buNone/>
            </a:pPr>
            <a:r>
              <a:rPr lang="en" sz="3600">
                <a:solidFill>
                  <a:srgbClr val="351C75"/>
                </a:solidFill>
                <a:latin typeface="Corsiva"/>
                <a:ea typeface="Corsiva"/>
                <a:cs typeface="Corsiva"/>
                <a:sym typeface="Corsiva"/>
              </a:rPr>
              <a:t>Amazon Instruments Reviews Dataset </a:t>
            </a:r>
            <a:endParaRPr sz="3600">
              <a:solidFill>
                <a:srgbClr val="351C75"/>
              </a:solidFill>
              <a:latin typeface="Corsiva"/>
              <a:ea typeface="Corsiva"/>
              <a:cs typeface="Corsiva"/>
              <a:sym typeface="Corsiva"/>
            </a:endParaRPr>
          </a:p>
        </p:txBody>
      </p:sp>
      <p:pic>
        <p:nvPicPr>
          <p:cNvPr id="69" name="Google Shape;69;p13"/>
          <p:cNvPicPr preferRelativeResize="0"/>
          <p:nvPr/>
        </p:nvPicPr>
        <p:blipFill>
          <a:blip r:embed="rId3">
            <a:alphaModFix/>
          </a:blip>
          <a:stretch>
            <a:fillRect/>
          </a:stretch>
        </p:blipFill>
        <p:spPr>
          <a:xfrm>
            <a:off x="0" y="0"/>
            <a:ext cx="1639320" cy="1573375"/>
          </a:xfrm>
          <a:prstGeom prst="rect">
            <a:avLst/>
          </a:prstGeom>
          <a:noFill/>
          <a:ln>
            <a:noFill/>
          </a:ln>
        </p:spPr>
      </p:pic>
      <p:pic>
        <p:nvPicPr>
          <p:cNvPr id="70" name="Google Shape;70;p13"/>
          <p:cNvPicPr preferRelativeResize="0"/>
          <p:nvPr/>
        </p:nvPicPr>
        <p:blipFill>
          <a:blip r:embed="rId4">
            <a:alphaModFix/>
          </a:blip>
          <a:stretch>
            <a:fillRect/>
          </a:stretch>
        </p:blipFill>
        <p:spPr>
          <a:xfrm>
            <a:off x="0" y="2240600"/>
            <a:ext cx="5232902" cy="2902899"/>
          </a:xfrm>
          <a:prstGeom prst="rect">
            <a:avLst/>
          </a:prstGeom>
          <a:noFill/>
          <a:ln cap="flat" cmpd="sng" w="9525">
            <a:solidFill>
              <a:srgbClr val="2B3E5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 name="Shape 130"/>
        <p:cNvGrpSpPr/>
        <p:nvPr/>
      </p:nvGrpSpPr>
      <p:grpSpPr>
        <a:xfrm>
          <a:off x="0" y="0"/>
          <a:ext cx="0" cy="0"/>
          <a:chOff x="0" y="0"/>
          <a:chExt cx="0" cy="0"/>
        </a:xfrm>
      </p:grpSpPr>
      <p:sp>
        <p:nvSpPr>
          <p:cNvPr id="131" name="Google Shape;131;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t/>
            </a:r>
            <a:endParaRPr/>
          </a:p>
        </p:txBody>
      </p:sp>
      <p:sp>
        <p:nvSpPr>
          <p:cNvPr id="132" name="Google Shape;132;p22"/>
          <p:cNvSpPr txBox="1"/>
          <p:nvPr/>
        </p:nvSpPr>
        <p:spPr>
          <a:xfrm>
            <a:off x="5272200" y="18100"/>
            <a:ext cx="3395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highlight>
                  <a:srgbClr val="EFEFEF"/>
                </a:highlight>
                <a:latin typeface="Merriweather"/>
                <a:ea typeface="Merriweather"/>
                <a:cs typeface="Merriweather"/>
                <a:sym typeface="Merriweather"/>
              </a:rPr>
              <a:t>Data Preprocessing</a:t>
            </a:r>
            <a:endParaRPr sz="2300">
              <a:highlight>
                <a:srgbClr val="EFEFEF"/>
              </a:highlight>
              <a:latin typeface="Merriweather"/>
              <a:ea typeface="Merriweather"/>
              <a:cs typeface="Merriweather"/>
              <a:sym typeface="Merriweather"/>
            </a:endParaRPr>
          </a:p>
        </p:txBody>
      </p:sp>
      <p:sp>
        <p:nvSpPr>
          <p:cNvPr id="133" name="Google Shape;133;p22"/>
          <p:cNvSpPr txBox="1"/>
          <p:nvPr/>
        </p:nvSpPr>
        <p:spPr>
          <a:xfrm>
            <a:off x="4483938" y="791450"/>
            <a:ext cx="4433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1111"/>
                </a:solidFill>
                <a:latin typeface="Merriweather"/>
                <a:ea typeface="Merriweather"/>
                <a:cs typeface="Merriweather"/>
                <a:sym typeface="Merriweather"/>
              </a:rPr>
              <a:t>Cleaning Data by converting data to lowercase and removing special characters and links and hashtags,etc.</a:t>
            </a:r>
            <a:endParaRPr>
              <a:solidFill>
                <a:srgbClr val="111111"/>
              </a:solidFill>
              <a:latin typeface="Merriweather"/>
              <a:ea typeface="Merriweather"/>
              <a:cs typeface="Merriweather"/>
              <a:sym typeface="Merriweather"/>
            </a:endParaRPr>
          </a:p>
          <a:p>
            <a:pPr indent="0" lvl="0" marL="0" rtl="0" algn="l">
              <a:spcBef>
                <a:spcPts val="0"/>
              </a:spcBef>
              <a:spcAft>
                <a:spcPts val="0"/>
              </a:spcAft>
              <a:buNone/>
            </a:pPr>
            <a:r>
              <a:t/>
            </a:r>
            <a:endParaRPr>
              <a:solidFill>
                <a:srgbClr val="111111"/>
              </a:solidFill>
              <a:latin typeface="Merriweather"/>
              <a:ea typeface="Merriweather"/>
              <a:cs typeface="Merriweather"/>
              <a:sym typeface="Merriweather"/>
            </a:endParaRPr>
          </a:p>
          <a:p>
            <a:pPr indent="0" lvl="0" marL="0" rtl="0" algn="l">
              <a:spcBef>
                <a:spcPts val="0"/>
              </a:spcBef>
              <a:spcAft>
                <a:spcPts val="0"/>
              </a:spcAft>
              <a:buNone/>
            </a:pPr>
            <a:r>
              <a:rPr lang="en">
                <a:solidFill>
                  <a:srgbClr val="111111"/>
                </a:solidFill>
                <a:latin typeface="Merriweather"/>
                <a:ea typeface="Merriweather"/>
                <a:cs typeface="Merriweather"/>
                <a:sym typeface="Merriweather"/>
              </a:rPr>
              <a:t>Using WordNetLemmatizer for converting a word to its base form</a:t>
            </a:r>
            <a:endParaRPr>
              <a:solidFill>
                <a:srgbClr val="111111"/>
              </a:solidFill>
              <a:latin typeface="Merriweather"/>
              <a:ea typeface="Merriweather"/>
              <a:cs typeface="Merriweather"/>
              <a:sym typeface="Merriweather"/>
            </a:endParaRPr>
          </a:p>
        </p:txBody>
      </p:sp>
      <p:pic>
        <p:nvPicPr>
          <p:cNvPr id="134" name="Google Shape;134;p22"/>
          <p:cNvPicPr preferRelativeResize="0"/>
          <p:nvPr/>
        </p:nvPicPr>
        <p:blipFill>
          <a:blip r:embed="rId3">
            <a:alphaModFix/>
          </a:blip>
          <a:stretch>
            <a:fillRect/>
          </a:stretch>
        </p:blipFill>
        <p:spPr>
          <a:xfrm>
            <a:off x="0" y="0"/>
            <a:ext cx="4257575" cy="5143501"/>
          </a:xfrm>
          <a:prstGeom prst="rect">
            <a:avLst/>
          </a:prstGeom>
          <a:noFill/>
          <a:ln cap="flat" cmpd="sng" w="9525">
            <a:solidFill>
              <a:schemeClr val="dk1"/>
            </a:solidFill>
            <a:prstDash val="solid"/>
            <a:round/>
            <a:headEnd len="sm" w="sm" type="none"/>
            <a:tailEnd len="sm" w="sm" type="none"/>
          </a:ln>
        </p:spPr>
      </p:pic>
      <p:pic>
        <p:nvPicPr>
          <p:cNvPr id="135" name="Google Shape;135;p22"/>
          <p:cNvPicPr preferRelativeResize="0"/>
          <p:nvPr/>
        </p:nvPicPr>
        <p:blipFill>
          <a:blip r:embed="rId4">
            <a:alphaModFix/>
          </a:blip>
          <a:stretch>
            <a:fillRect/>
          </a:stretch>
        </p:blipFill>
        <p:spPr>
          <a:xfrm>
            <a:off x="4257575" y="2333353"/>
            <a:ext cx="4866851" cy="2810147"/>
          </a:xfrm>
          <a:prstGeom prst="rect">
            <a:avLst/>
          </a:prstGeom>
          <a:noFill/>
          <a:ln cap="flat" cmpd="sng" w="9525">
            <a:solidFill>
              <a:srgbClr val="08090A"/>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4596825" y="203376"/>
            <a:ext cx="4079300" cy="3682275"/>
          </a:xfrm>
          <a:prstGeom prst="rect">
            <a:avLst/>
          </a:prstGeom>
          <a:noFill/>
          <a:ln cap="flat" cmpd="sng" w="9525">
            <a:solidFill>
              <a:schemeClr val="dk1"/>
            </a:solidFill>
            <a:prstDash val="solid"/>
            <a:round/>
            <a:headEnd len="sm" w="sm" type="none"/>
            <a:tailEnd len="sm" w="sm" type="none"/>
          </a:ln>
        </p:spPr>
      </p:pic>
      <p:sp>
        <p:nvSpPr>
          <p:cNvPr id="141" name="Google Shape;141;p23"/>
          <p:cNvSpPr txBox="1"/>
          <p:nvPr/>
        </p:nvSpPr>
        <p:spPr>
          <a:xfrm>
            <a:off x="4650025" y="4159275"/>
            <a:ext cx="39729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chemeClr val="lt1"/>
                </a:solidFill>
                <a:latin typeface="Merriweather"/>
                <a:ea typeface="Merriweather"/>
                <a:cs typeface="Merriweather"/>
                <a:sym typeface="Merriweather"/>
              </a:rPr>
              <a:t>Using </a:t>
            </a:r>
            <a:r>
              <a:rPr lang="en" sz="1150">
                <a:solidFill>
                  <a:schemeClr val="lt1"/>
                </a:solidFill>
                <a:latin typeface="Merriweather"/>
                <a:ea typeface="Merriweather"/>
                <a:cs typeface="Merriweather"/>
                <a:sym typeface="Merriweather"/>
              </a:rPr>
              <a:t>SentiWordNet to assign to each synset of WordNet three sentiment scores: positivity, negativity, objectivity.</a:t>
            </a:r>
            <a:endParaRPr sz="1150">
              <a:solidFill>
                <a:schemeClr val="lt1"/>
              </a:solidFill>
              <a:latin typeface="Merriweather"/>
              <a:ea typeface="Merriweather"/>
              <a:cs typeface="Merriweather"/>
              <a:sym typeface="Merriweather"/>
            </a:endParaRPr>
          </a:p>
        </p:txBody>
      </p:sp>
      <p:sp>
        <p:nvSpPr>
          <p:cNvPr id="142" name="Google Shape;142;p23"/>
          <p:cNvSpPr txBox="1"/>
          <p:nvPr/>
        </p:nvSpPr>
        <p:spPr>
          <a:xfrm>
            <a:off x="397900" y="4100725"/>
            <a:ext cx="3762900" cy="9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chemeClr val="lt1"/>
                </a:solidFill>
                <a:latin typeface="Merriweather"/>
                <a:ea typeface="Merriweather"/>
                <a:cs typeface="Merriweather"/>
                <a:sym typeface="Merriweather"/>
              </a:rPr>
              <a:t>Using</a:t>
            </a:r>
            <a:r>
              <a:rPr lang="en" sz="1150">
                <a:solidFill>
                  <a:schemeClr val="lt1"/>
                </a:solidFill>
                <a:latin typeface="Merriweather"/>
                <a:ea typeface="Merriweather"/>
                <a:cs typeface="Merriweather"/>
                <a:sym typeface="Merriweather"/>
              </a:rPr>
              <a:t> part-of-speech tagging for marking up a word in a text as corresponding to a particular part of speech, based on both its definition and its context.</a:t>
            </a:r>
            <a:endParaRPr sz="1500">
              <a:solidFill>
                <a:schemeClr val="lt1"/>
              </a:solidFill>
              <a:latin typeface="Merriweather"/>
              <a:ea typeface="Merriweather"/>
              <a:cs typeface="Merriweather"/>
              <a:sym typeface="Merriweather"/>
            </a:endParaRPr>
          </a:p>
        </p:txBody>
      </p:sp>
      <p:pic>
        <p:nvPicPr>
          <p:cNvPr id="143" name="Google Shape;143;p23"/>
          <p:cNvPicPr preferRelativeResize="0"/>
          <p:nvPr/>
        </p:nvPicPr>
        <p:blipFill>
          <a:blip r:embed="rId4">
            <a:alphaModFix/>
          </a:blip>
          <a:stretch>
            <a:fillRect/>
          </a:stretch>
        </p:blipFill>
        <p:spPr>
          <a:xfrm>
            <a:off x="397900" y="203375"/>
            <a:ext cx="3762900" cy="36822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319350" y="242300"/>
            <a:ext cx="3467100" cy="2620251"/>
          </a:xfrm>
          <a:prstGeom prst="rect">
            <a:avLst/>
          </a:prstGeom>
          <a:noFill/>
          <a:ln cap="flat" cmpd="sng" w="9525">
            <a:solidFill>
              <a:schemeClr val="dk1"/>
            </a:solidFill>
            <a:prstDash val="solid"/>
            <a:round/>
            <a:headEnd len="sm" w="sm" type="none"/>
            <a:tailEnd len="sm" w="sm" type="none"/>
          </a:ln>
        </p:spPr>
      </p:pic>
      <p:pic>
        <p:nvPicPr>
          <p:cNvPr id="149" name="Google Shape;149;p24"/>
          <p:cNvPicPr preferRelativeResize="0"/>
          <p:nvPr/>
        </p:nvPicPr>
        <p:blipFill>
          <a:blip r:embed="rId4">
            <a:alphaModFix/>
          </a:blip>
          <a:stretch>
            <a:fillRect/>
          </a:stretch>
        </p:blipFill>
        <p:spPr>
          <a:xfrm>
            <a:off x="4443550" y="1305687"/>
            <a:ext cx="4462825" cy="2669112"/>
          </a:xfrm>
          <a:prstGeom prst="rect">
            <a:avLst/>
          </a:prstGeom>
          <a:noFill/>
          <a:ln cap="flat" cmpd="sng" w="9525">
            <a:solidFill>
              <a:schemeClr val="dk1"/>
            </a:solidFill>
            <a:prstDash val="solid"/>
            <a:round/>
            <a:headEnd len="sm" w="sm" type="none"/>
            <a:tailEnd len="sm" w="sm" type="none"/>
          </a:ln>
        </p:spPr>
      </p:pic>
      <p:sp>
        <p:nvSpPr>
          <p:cNvPr id="150" name="Google Shape;150;p24"/>
          <p:cNvSpPr txBox="1"/>
          <p:nvPr/>
        </p:nvSpPr>
        <p:spPr>
          <a:xfrm>
            <a:off x="256825" y="2928100"/>
            <a:ext cx="258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Converting Sentiments to Positive(1) and Negative(0)  based on their total sentiment score.</a:t>
            </a:r>
            <a:endParaRPr>
              <a:latin typeface="Roboto"/>
              <a:ea typeface="Roboto"/>
              <a:cs typeface="Roboto"/>
              <a:sym typeface="Roboto"/>
            </a:endParaRPr>
          </a:p>
        </p:txBody>
      </p:sp>
      <p:sp>
        <p:nvSpPr>
          <p:cNvPr id="151" name="Google Shape;151;p24"/>
          <p:cNvSpPr txBox="1"/>
          <p:nvPr/>
        </p:nvSpPr>
        <p:spPr>
          <a:xfrm>
            <a:off x="5291200" y="783425"/>
            <a:ext cx="346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a:ea typeface="Roboto"/>
                <a:cs typeface="Roboto"/>
                <a:sym typeface="Roboto"/>
              </a:rPr>
              <a:t>Plotting the Overall Sentiments</a:t>
            </a:r>
            <a:endParaRPr sz="1500">
              <a:latin typeface="Roboto"/>
              <a:ea typeface="Roboto"/>
              <a:cs typeface="Roboto"/>
              <a:sym typeface="Roboto"/>
            </a:endParaRPr>
          </a:p>
        </p:txBody>
      </p:sp>
      <p:cxnSp>
        <p:nvCxnSpPr>
          <p:cNvPr id="152" name="Google Shape;152;p24"/>
          <p:cNvCxnSpPr/>
          <p:nvPr/>
        </p:nvCxnSpPr>
        <p:spPr>
          <a:xfrm rot="5400000">
            <a:off x="3396875" y="3589650"/>
            <a:ext cx="1104600" cy="7833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153" name="Google Shape;153;p24"/>
          <p:cNvSpPr txBox="1"/>
          <p:nvPr/>
        </p:nvSpPr>
        <p:spPr>
          <a:xfrm>
            <a:off x="3287850" y="4583075"/>
            <a:ext cx="420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The plot tells us that our data is imbalanced</a:t>
            </a:r>
            <a:endParaRPr sz="16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7" name="Shape 157"/>
        <p:cNvGrpSpPr/>
        <p:nvPr/>
      </p:nvGrpSpPr>
      <p:grpSpPr>
        <a:xfrm>
          <a:off x="0" y="0"/>
          <a:ext cx="0" cy="0"/>
          <a:chOff x="0" y="0"/>
          <a:chExt cx="0" cy="0"/>
        </a:xfrm>
      </p:grpSpPr>
      <p:pic>
        <p:nvPicPr>
          <p:cNvPr id="158" name="Google Shape;158;p25"/>
          <p:cNvPicPr preferRelativeResize="0"/>
          <p:nvPr/>
        </p:nvPicPr>
        <p:blipFill>
          <a:blip r:embed="rId3">
            <a:alphaModFix/>
          </a:blip>
          <a:stretch>
            <a:fillRect/>
          </a:stretch>
        </p:blipFill>
        <p:spPr>
          <a:xfrm>
            <a:off x="3985388" y="3241000"/>
            <a:ext cx="4931775" cy="1753050"/>
          </a:xfrm>
          <a:prstGeom prst="rect">
            <a:avLst/>
          </a:prstGeom>
          <a:noFill/>
          <a:ln cap="flat" cmpd="sng" w="9525">
            <a:solidFill>
              <a:srgbClr val="111111"/>
            </a:solidFill>
            <a:prstDash val="solid"/>
            <a:round/>
            <a:headEnd len="sm" w="sm" type="none"/>
            <a:tailEnd len="sm" w="sm" type="none"/>
          </a:ln>
        </p:spPr>
      </p:pic>
      <p:pic>
        <p:nvPicPr>
          <p:cNvPr id="159" name="Google Shape;159;p25"/>
          <p:cNvPicPr preferRelativeResize="0"/>
          <p:nvPr/>
        </p:nvPicPr>
        <p:blipFill rotWithShape="1">
          <a:blip r:embed="rId4">
            <a:alphaModFix/>
          </a:blip>
          <a:srcRect b="2533" l="1943" r="1344" t="2209"/>
          <a:stretch/>
        </p:blipFill>
        <p:spPr>
          <a:xfrm>
            <a:off x="141875" y="259975"/>
            <a:ext cx="4430126" cy="2791250"/>
          </a:xfrm>
          <a:prstGeom prst="rect">
            <a:avLst/>
          </a:prstGeom>
          <a:noFill/>
          <a:ln>
            <a:noFill/>
          </a:ln>
        </p:spPr>
      </p:pic>
      <p:sp>
        <p:nvSpPr>
          <p:cNvPr id="160" name="Google Shape;160;p25"/>
          <p:cNvSpPr txBox="1"/>
          <p:nvPr/>
        </p:nvSpPr>
        <p:spPr>
          <a:xfrm>
            <a:off x="5317850" y="572900"/>
            <a:ext cx="3387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100">
                <a:solidFill>
                  <a:srgbClr val="2B3E51"/>
                </a:solidFill>
                <a:latin typeface="Merriweather"/>
                <a:ea typeface="Merriweather"/>
                <a:cs typeface="Merriweather"/>
                <a:sym typeface="Merriweather"/>
              </a:rPr>
              <a:t>Generating a Word Cloud</a:t>
            </a:r>
            <a:endParaRPr i="1" sz="2100">
              <a:solidFill>
                <a:srgbClr val="2B3E51"/>
              </a:solidFill>
              <a:latin typeface="Merriweather"/>
              <a:ea typeface="Merriweather"/>
              <a:cs typeface="Merriweather"/>
              <a:sym typeface="Merriweather"/>
            </a:endParaRPr>
          </a:p>
        </p:txBody>
      </p:sp>
      <p:sp>
        <p:nvSpPr>
          <p:cNvPr id="161" name="Google Shape;161;p25"/>
          <p:cNvSpPr txBox="1"/>
          <p:nvPr/>
        </p:nvSpPr>
        <p:spPr>
          <a:xfrm>
            <a:off x="5616750" y="12080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A3E52"/>
                </a:solidFill>
                <a:highlight>
                  <a:srgbClr val="F6F6F6"/>
                </a:highlight>
                <a:latin typeface="Open Sans"/>
                <a:ea typeface="Open Sans"/>
                <a:cs typeface="Open Sans"/>
                <a:sym typeface="Open Sans"/>
              </a:rPr>
              <a:t>(H</a:t>
            </a:r>
            <a:r>
              <a:rPr lang="en">
                <a:solidFill>
                  <a:srgbClr val="2A3E52"/>
                </a:solidFill>
                <a:highlight>
                  <a:srgbClr val="F6F6F6"/>
                </a:highlight>
                <a:latin typeface="Open Sans"/>
                <a:ea typeface="Open Sans"/>
                <a:cs typeface="Open Sans"/>
                <a:sym typeface="Open Sans"/>
              </a:rPr>
              <a:t>ighlights popular words and phrases based on frequency and relevance.)</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65" name="Shape 165"/>
        <p:cNvGrpSpPr/>
        <p:nvPr/>
      </p:nvGrpSpPr>
      <p:grpSpPr>
        <a:xfrm>
          <a:off x="0" y="0"/>
          <a:ext cx="0" cy="0"/>
          <a:chOff x="0" y="0"/>
          <a:chExt cx="0" cy="0"/>
        </a:xfrm>
      </p:grpSpPr>
      <p:sp>
        <p:nvSpPr>
          <p:cNvPr id="166" name="Google Shape;166;p26"/>
          <p:cNvSpPr txBox="1"/>
          <p:nvPr/>
        </p:nvSpPr>
        <p:spPr>
          <a:xfrm>
            <a:off x="4757225" y="1070500"/>
            <a:ext cx="4060800" cy="7941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latin typeface="Merriweather"/>
                <a:ea typeface="Merriweather"/>
                <a:cs typeface="Merriweather"/>
                <a:sym typeface="Merriweather"/>
              </a:rPr>
              <a:t>Convert a collection of raw documents to a matrix of TF-IDF features using </a:t>
            </a:r>
            <a:r>
              <a:rPr b="1" lang="en" sz="1200">
                <a:solidFill>
                  <a:schemeClr val="dk1"/>
                </a:solidFill>
                <a:latin typeface="Merriweather"/>
                <a:ea typeface="Merriweather"/>
                <a:cs typeface="Merriweather"/>
                <a:sym typeface="Merriweather"/>
              </a:rPr>
              <a:t>sklearn.feature_extraction.text.TfidfVectorizer</a:t>
            </a:r>
            <a:endParaRPr sz="900">
              <a:solidFill>
                <a:schemeClr val="dk1"/>
              </a:solidFill>
            </a:endParaRPr>
          </a:p>
        </p:txBody>
      </p:sp>
      <p:pic>
        <p:nvPicPr>
          <p:cNvPr id="167" name="Google Shape;167;p26"/>
          <p:cNvPicPr preferRelativeResize="0"/>
          <p:nvPr/>
        </p:nvPicPr>
        <p:blipFill rotWithShape="1">
          <a:blip r:embed="rId3">
            <a:alphaModFix/>
          </a:blip>
          <a:srcRect b="7475" l="710" r="-709" t="0"/>
          <a:stretch/>
        </p:blipFill>
        <p:spPr>
          <a:xfrm>
            <a:off x="144275" y="1795463"/>
            <a:ext cx="4539050" cy="913375"/>
          </a:xfrm>
          <a:prstGeom prst="rect">
            <a:avLst/>
          </a:prstGeom>
          <a:noFill/>
          <a:ln cap="flat" cmpd="sng" w="9525">
            <a:solidFill>
              <a:schemeClr val="dk1"/>
            </a:solidFill>
            <a:prstDash val="solid"/>
            <a:round/>
            <a:headEnd len="sm" w="sm" type="none"/>
            <a:tailEnd len="sm" w="sm" type="none"/>
          </a:ln>
        </p:spPr>
      </p:pic>
      <p:pic>
        <p:nvPicPr>
          <p:cNvPr id="168" name="Google Shape;168;p26"/>
          <p:cNvPicPr preferRelativeResize="0"/>
          <p:nvPr/>
        </p:nvPicPr>
        <p:blipFill rotWithShape="1">
          <a:blip r:embed="rId4">
            <a:alphaModFix/>
          </a:blip>
          <a:srcRect b="0" l="6083" r="2841" t="23153"/>
          <a:stretch/>
        </p:blipFill>
        <p:spPr>
          <a:xfrm>
            <a:off x="4117125" y="3325225"/>
            <a:ext cx="4850250" cy="1768450"/>
          </a:xfrm>
          <a:prstGeom prst="rect">
            <a:avLst/>
          </a:prstGeom>
          <a:noFill/>
          <a:ln cap="flat" cmpd="sng" w="9525">
            <a:solidFill>
              <a:schemeClr val="dk1"/>
            </a:solidFill>
            <a:prstDash val="solid"/>
            <a:round/>
            <a:headEnd len="sm" w="sm" type="none"/>
            <a:tailEnd len="sm" w="sm" type="none"/>
          </a:ln>
        </p:spPr>
      </p:pic>
      <p:sp>
        <p:nvSpPr>
          <p:cNvPr id="169" name="Google Shape;169;p26"/>
          <p:cNvSpPr txBox="1"/>
          <p:nvPr/>
        </p:nvSpPr>
        <p:spPr>
          <a:xfrm>
            <a:off x="809500" y="4259275"/>
            <a:ext cx="30000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400"/>
              </a:spcAft>
              <a:buNone/>
            </a:pPr>
            <a:r>
              <a:rPr lang="en" sz="1200">
                <a:solidFill>
                  <a:schemeClr val="dk1"/>
                </a:solidFill>
                <a:latin typeface="Merriweather"/>
                <a:ea typeface="Merriweather"/>
                <a:cs typeface="Merriweather"/>
                <a:sym typeface="Merriweather"/>
              </a:rPr>
              <a:t>Over-sampling using </a:t>
            </a:r>
            <a:r>
              <a:rPr b="1" lang="en" sz="1200">
                <a:solidFill>
                  <a:schemeClr val="dk1"/>
                </a:solidFill>
                <a:latin typeface="Merriweather"/>
                <a:ea typeface="Merriweather"/>
                <a:cs typeface="Merriweather"/>
                <a:sym typeface="Merriweather"/>
              </a:rPr>
              <a:t>SMOTE </a:t>
            </a:r>
            <a:r>
              <a:rPr lang="en" sz="1200">
                <a:solidFill>
                  <a:schemeClr val="dk1"/>
                </a:solidFill>
                <a:latin typeface="Merriweather"/>
                <a:ea typeface="Merriweather"/>
                <a:cs typeface="Merriweather"/>
                <a:sym typeface="Merriweather"/>
              </a:rPr>
              <a:t>and cleaning using </a:t>
            </a:r>
            <a:r>
              <a:rPr b="1" lang="en" sz="1200">
                <a:solidFill>
                  <a:schemeClr val="dk1"/>
                </a:solidFill>
                <a:latin typeface="Merriweather"/>
                <a:ea typeface="Merriweather"/>
                <a:cs typeface="Merriweather"/>
                <a:sym typeface="Merriweather"/>
              </a:rPr>
              <a:t>Tomek </a:t>
            </a:r>
            <a:r>
              <a:rPr lang="en" sz="1200">
                <a:solidFill>
                  <a:schemeClr val="dk1"/>
                </a:solidFill>
                <a:latin typeface="Merriweather"/>
                <a:ea typeface="Merriweather"/>
                <a:cs typeface="Merriweather"/>
                <a:sym typeface="Merriweather"/>
              </a:rPr>
              <a:t>links.</a:t>
            </a:r>
            <a:endParaRPr/>
          </a:p>
        </p:txBody>
      </p:sp>
      <p:sp>
        <p:nvSpPr>
          <p:cNvPr id="170" name="Google Shape;170;p26"/>
          <p:cNvSpPr txBox="1"/>
          <p:nvPr/>
        </p:nvSpPr>
        <p:spPr>
          <a:xfrm>
            <a:off x="1382400" y="149450"/>
            <a:ext cx="612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erriweather"/>
                <a:ea typeface="Merriweather"/>
                <a:cs typeface="Merriweather"/>
                <a:sym typeface="Merriweather"/>
              </a:rPr>
              <a:t>Creating Feature Vectors and Balancing the Dataset</a:t>
            </a:r>
            <a:endParaRPr sz="1800">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sp>
        <p:nvSpPr>
          <p:cNvPr id="175" name="Google Shape;175;p27"/>
          <p:cNvSpPr txBox="1"/>
          <p:nvPr/>
        </p:nvSpPr>
        <p:spPr>
          <a:xfrm>
            <a:off x="1659200" y="133100"/>
            <a:ext cx="5937600" cy="538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2300">
                <a:solidFill>
                  <a:schemeClr val="lt1"/>
                </a:solidFill>
                <a:latin typeface="Merriweather"/>
                <a:ea typeface="Merriweather"/>
                <a:cs typeface="Merriweather"/>
                <a:sym typeface="Merriweather"/>
              </a:rPr>
              <a:t>Sentiment Classification Approaches</a:t>
            </a:r>
            <a:endParaRPr b="1" i="1" sz="2300" u="sng">
              <a:solidFill>
                <a:schemeClr val="lt1"/>
              </a:solidFill>
              <a:latin typeface="Merriweather"/>
              <a:ea typeface="Merriweather"/>
              <a:cs typeface="Merriweather"/>
              <a:sym typeface="Merriweather"/>
            </a:endParaRPr>
          </a:p>
        </p:txBody>
      </p:sp>
      <p:pic>
        <p:nvPicPr>
          <p:cNvPr id="176" name="Google Shape;176;p27"/>
          <p:cNvPicPr preferRelativeResize="0"/>
          <p:nvPr/>
        </p:nvPicPr>
        <p:blipFill>
          <a:blip r:embed="rId3">
            <a:alphaModFix/>
          </a:blip>
          <a:stretch>
            <a:fillRect/>
          </a:stretch>
        </p:blipFill>
        <p:spPr>
          <a:xfrm>
            <a:off x="1373125" y="861050"/>
            <a:ext cx="6485350" cy="38003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0" name="Shape 180"/>
        <p:cNvGrpSpPr/>
        <p:nvPr/>
      </p:nvGrpSpPr>
      <p:grpSpPr>
        <a:xfrm>
          <a:off x="0" y="0"/>
          <a:ext cx="0" cy="0"/>
          <a:chOff x="0" y="0"/>
          <a:chExt cx="0" cy="0"/>
        </a:xfrm>
      </p:grpSpPr>
      <p:sp>
        <p:nvSpPr>
          <p:cNvPr id="181" name="Google Shape;181;p28"/>
          <p:cNvSpPr txBox="1"/>
          <p:nvPr/>
        </p:nvSpPr>
        <p:spPr>
          <a:xfrm>
            <a:off x="3074275" y="93025"/>
            <a:ext cx="6390900" cy="523200"/>
          </a:xfrm>
          <a:prstGeom prst="rect">
            <a:avLst/>
          </a:prstGeom>
          <a:noFill/>
          <a:ln>
            <a:noFill/>
          </a:ln>
        </p:spPr>
        <p:txBody>
          <a:bodyPr anchorCtr="0" anchor="t" bIns="91425" lIns="91425" spcFirstLastPara="1" rIns="91425" wrap="square" tIns="91425">
            <a:spAutoFit/>
          </a:bodyPr>
          <a:lstStyle/>
          <a:p>
            <a:pPr indent="0" lvl="0" marL="457200" marR="619125" rtl="0" algn="l">
              <a:spcBef>
                <a:spcPts val="0"/>
              </a:spcBef>
              <a:spcAft>
                <a:spcPts val="0"/>
              </a:spcAft>
              <a:buNone/>
            </a:pPr>
            <a:r>
              <a:rPr b="1" i="1" lang="en" sz="2200">
                <a:solidFill>
                  <a:srgbClr val="CFE2F3"/>
                </a:solidFill>
                <a:latin typeface="Merriweather"/>
                <a:ea typeface="Merriweather"/>
                <a:cs typeface="Merriweather"/>
                <a:sym typeface="Merriweather"/>
              </a:rPr>
              <a:t>Discussion on the Results Achieved</a:t>
            </a:r>
            <a:endParaRPr b="1" i="1" sz="2100">
              <a:solidFill>
                <a:srgbClr val="CFE2F3"/>
              </a:solidFill>
              <a:latin typeface="Merriweather"/>
              <a:ea typeface="Merriweather"/>
              <a:cs typeface="Merriweather"/>
              <a:sym typeface="Merriweather"/>
            </a:endParaRPr>
          </a:p>
        </p:txBody>
      </p:sp>
      <p:sp>
        <p:nvSpPr>
          <p:cNvPr id="182" name="Google Shape;182;p28"/>
          <p:cNvSpPr txBox="1"/>
          <p:nvPr/>
        </p:nvSpPr>
        <p:spPr>
          <a:xfrm>
            <a:off x="101725" y="701350"/>
            <a:ext cx="3498900" cy="2124000"/>
          </a:xfrm>
          <a:prstGeom prst="rect">
            <a:avLst/>
          </a:prstGeom>
          <a:noFill/>
          <a:ln>
            <a:noFill/>
          </a:ln>
        </p:spPr>
        <p:txBody>
          <a:bodyPr anchorCtr="0" anchor="t" bIns="91425" lIns="91425" spcFirstLastPara="1" rIns="91425" wrap="square" tIns="91425">
            <a:spAutoFit/>
          </a:bodyPr>
          <a:lstStyle/>
          <a:p>
            <a:pPr indent="0" lvl="0" marL="57150" marR="340725"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After testing some arbitrary reviews, it seems that our features is performing correctly with Positive and Negative results.</a:t>
            </a:r>
            <a:endParaRPr>
              <a:solidFill>
                <a:schemeClr val="lt1"/>
              </a:solidFill>
              <a:latin typeface="Merriweather"/>
              <a:ea typeface="Merriweather"/>
              <a:cs typeface="Merriweather"/>
              <a:sym typeface="Merriweather"/>
            </a:endParaRPr>
          </a:p>
          <a:p>
            <a:pPr indent="0" lvl="0" marL="57150" marR="340725"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We also see that after running the search, our </a:t>
            </a:r>
            <a:r>
              <a:rPr b="1" lang="en">
                <a:solidFill>
                  <a:schemeClr val="lt1"/>
                </a:solidFill>
                <a:latin typeface="Merriweather"/>
                <a:ea typeface="Merriweather"/>
                <a:cs typeface="Merriweather"/>
                <a:sym typeface="Merriweather"/>
              </a:rPr>
              <a:t>MultinomialNB</a:t>
            </a:r>
            <a:r>
              <a:rPr lang="en">
                <a:solidFill>
                  <a:schemeClr val="lt1"/>
                </a:solidFill>
                <a:latin typeface="Merriweather"/>
                <a:ea typeface="Merriweather"/>
                <a:cs typeface="Merriweather"/>
                <a:sym typeface="Merriweather"/>
              </a:rPr>
              <a:t> Classifier has improved to  </a:t>
            </a:r>
            <a:r>
              <a:rPr b="1" lang="en">
                <a:solidFill>
                  <a:schemeClr val="lt1"/>
                </a:solidFill>
                <a:latin typeface="Merriweather"/>
                <a:ea typeface="Merriweather"/>
                <a:cs typeface="Merriweather"/>
                <a:sym typeface="Merriweather"/>
              </a:rPr>
              <a:t>94.50%</a:t>
            </a:r>
            <a:r>
              <a:rPr lang="en">
                <a:solidFill>
                  <a:schemeClr val="lt1"/>
                </a:solidFill>
                <a:latin typeface="Merriweather"/>
                <a:ea typeface="Merriweather"/>
                <a:cs typeface="Merriweather"/>
                <a:sym typeface="Merriweather"/>
              </a:rPr>
              <a:t>  accuracy level.</a:t>
            </a:r>
            <a:endParaRPr sz="1500">
              <a:solidFill>
                <a:schemeClr val="lt1"/>
              </a:solidFill>
              <a:latin typeface="Merriweather"/>
              <a:ea typeface="Merriweather"/>
              <a:cs typeface="Merriweather"/>
              <a:sym typeface="Merriweather"/>
            </a:endParaRPr>
          </a:p>
        </p:txBody>
      </p:sp>
      <p:pic>
        <p:nvPicPr>
          <p:cNvPr id="183" name="Google Shape;183;p28"/>
          <p:cNvPicPr preferRelativeResize="0"/>
          <p:nvPr/>
        </p:nvPicPr>
        <p:blipFill>
          <a:blip r:embed="rId3">
            <a:alphaModFix/>
          </a:blip>
          <a:stretch>
            <a:fillRect/>
          </a:stretch>
        </p:blipFill>
        <p:spPr>
          <a:xfrm>
            <a:off x="398250" y="3128125"/>
            <a:ext cx="2531725" cy="1902267"/>
          </a:xfrm>
          <a:prstGeom prst="rect">
            <a:avLst/>
          </a:prstGeom>
          <a:noFill/>
          <a:ln cap="flat" cmpd="sng" w="9525">
            <a:solidFill>
              <a:schemeClr val="dk1"/>
            </a:solidFill>
            <a:prstDash val="solid"/>
            <a:round/>
            <a:headEnd len="sm" w="sm" type="none"/>
            <a:tailEnd len="sm" w="sm" type="none"/>
          </a:ln>
        </p:spPr>
      </p:pic>
      <p:pic>
        <p:nvPicPr>
          <p:cNvPr id="184" name="Google Shape;184;p28"/>
          <p:cNvPicPr preferRelativeResize="0"/>
          <p:nvPr/>
        </p:nvPicPr>
        <p:blipFill>
          <a:blip r:embed="rId4">
            <a:alphaModFix/>
          </a:blip>
          <a:stretch>
            <a:fillRect/>
          </a:stretch>
        </p:blipFill>
        <p:spPr>
          <a:xfrm>
            <a:off x="3406650" y="3136750"/>
            <a:ext cx="2531725" cy="1885025"/>
          </a:xfrm>
          <a:prstGeom prst="rect">
            <a:avLst/>
          </a:prstGeom>
          <a:noFill/>
          <a:ln cap="flat" cmpd="sng" w="9525">
            <a:solidFill>
              <a:srgbClr val="000000"/>
            </a:solidFill>
            <a:prstDash val="solid"/>
            <a:round/>
            <a:headEnd len="sm" w="sm" type="none"/>
            <a:tailEnd len="sm" w="sm" type="none"/>
          </a:ln>
        </p:spPr>
      </p:pic>
      <p:pic>
        <p:nvPicPr>
          <p:cNvPr id="185" name="Google Shape;185;p28"/>
          <p:cNvPicPr preferRelativeResize="0"/>
          <p:nvPr/>
        </p:nvPicPr>
        <p:blipFill>
          <a:blip r:embed="rId5">
            <a:alphaModFix/>
          </a:blip>
          <a:stretch>
            <a:fillRect/>
          </a:stretch>
        </p:blipFill>
        <p:spPr>
          <a:xfrm>
            <a:off x="3406649" y="803137"/>
            <a:ext cx="2531725" cy="1920459"/>
          </a:xfrm>
          <a:prstGeom prst="rect">
            <a:avLst/>
          </a:prstGeom>
          <a:noFill/>
          <a:ln cap="flat" cmpd="sng" w="9525">
            <a:solidFill>
              <a:schemeClr val="dk1"/>
            </a:solidFill>
            <a:prstDash val="solid"/>
            <a:round/>
            <a:headEnd len="sm" w="sm" type="none"/>
            <a:tailEnd len="sm" w="sm" type="none"/>
          </a:ln>
        </p:spPr>
      </p:pic>
      <p:pic>
        <p:nvPicPr>
          <p:cNvPr id="186" name="Google Shape;186;p28"/>
          <p:cNvPicPr preferRelativeResize="0"/>
          <p:nvPr/>
        </p:nvPicPr>
        <p:blipFill>
          <a:blip r:embed="rId6">
            <a:alphaModFix/>
          </a:blip>
          <a:stretch>
            <a:fillRect/>
          </a:stretch>
        </p:blipFill>
        <p:spPr>
          <a:xfrm>
            <a:off x="6539375" y="821230"/>
            <a:ext cx="2531725" cy="1881382"/>
          </a:xfrm>
          <a:prstGeom prst="rect">
            <a:avLst/>
          </a:prstGeom>
          <a:noFill/>
          <a:ln cap="flat" cmpd="sng" w="9525">
            <a:solidFill>
              <a:srgbClr val="111111"/>
            </a:solidFill>
            <a:prstDash val="solid"/>
            <a:round/>
            <a:headEnd len="sm" w="sm" type="none"/>
            <a:tailEnd len="sm" w="sm" type="none"/>
          </a:ln>
        </p:spPr>
      </p:pic>
      <p:pic>
        <p:nvPicPr>
          <p:cNvPr id="187" name="Google Shape;187;p28"/>
          <p:cNvPicPr preferRelativeResize="0"/>
          <p:nvPr/>
        </p:nvPicPr>
        <p:blipFill>
          <a:blip r:embed="rId7">
            <a:alphaModFix/>
          </a:blip>
          <a:stretch>
            <a:fillRect/>
          </a:stretch>
        </p:blipFill>
        <p:spPr>
          <a:xfrm>
            <a:off x="6415050" y="3133850"/>
            <a:ext cx="2531725" cy="1890836"/>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t/>
            </a:r>
            <a:endParaRPr/>
          </a:p>
        </p:txBody>
      </p:sp>
      <p:pic>
        <p:nvPicPr>
          <p:cNvPr id="193" name="Google Shape;193;p29"/>
          <p:cNvPicPr preferRelativeResize="0"/>
          <p:nvPr/>
        </p:nvPicPr>
        <p:blipFill>
          <a:blip r:embed="rId3">
            <a:alphaModFix/>
          </a:blip>
          <a:stretch>
            <a:fillRect/>
          </a:stretch>
        </p:blipFill>
        <p:spPr>
          <a:xfrm>
            <a:off x="148925" y="3079800"/>
            <a:ext cx="3869301" cy="1627450"/>
          </a:xfrm>
          <a:prstGeom prst="rect">
            <a:avLst/>
          </a:prstGeom>
          <a:noFill/>
          <a:ln cap="flat" cmpd="sng" w="9525">
            <a:solidFill>
              <a:schemeClr val="dk1"/>
            </a:solidFill>
            <a:prstDash val="solid"/>
            <a:round/>
            <a:headEnd len="sm" w="sm" type="none"/>
            <a:tailEnd len="sm" w="sm" type="none"/>
          </a:ln>
        </p:spPr>
      </p:pic>
      <p:pic>
        <p:nvPicPr>
          <p:cNvPr id="194" name="Google Shape;194;p29"/>
          <p:cNvPicPr preferRelativeResize="0"/>
          <p:nvPr/>
        </p:nvPicPr>
        <p:blipFill>
          <a:blip r:embed="rId4">
            <a:alphaModFix/>
          </a:blip>
          <a:stretch>
            <a:fillRect/>
          </a:stretch>
        </p:blipFill>
        <p:spPr>
          <a:xfrm>
            <a:off x="4404300" y="794300"/>
            <a:ext cx="4666700" cy="3912575"/>
          </a:xfrm>
          <a:prstGeom prst="rect">
            <a:avLst/>
          </a:prstGeom>
          <a:noFill/>
          <a:ln cap="flat" cmpd="sng" w="9525">
            <a:solidFill>
              <a:schemeClr val="lt1"/>
            </a:solidFill>
            <a:prstDash val="solid"/>
            <a:round/>
            <a:headEnd len="sm" w="sm" type="none"/>
            <a:tailEnd len="sm" w="sm" type="none"/>
          </a:ln>
        </p:spPr>
      </p:pic>
      <p:sp>
        <p:nvSpPr>
          <p:cNvPr id="195" name="Google Shape;195;p29"/>
          <p:cNvSpPr txBox="1"/>
          <p:nvPr>
            <p:ph type="title"/>
          </p:nvPr>
        </p:nvSpPr>
        <p:spPr>
          <a:xfrm>
            <a:off x="230325" y="744475"/>
            <a:ext cx="4053900" cy="2508900"/>
          </a:xfrm>
          <a:prstGeom prst="rect">
            <a:avLst/>
          </a:prstGeom>
        </p:spPr>
        <p:txBody>
          <a:bodyPr anchorCtr="0" anchor="t" bIns="91425" lIns="91425" spcFirstLastPara="1" rIns="91425" wrap="square" tIns="91425">
            <a:normAutofit/>
          </a:bodyPr>
          <a:lstStyle/>
          <a:p>
            <a:pPr indent="0" lvl="0" marL="114300" marR="619125" rtl="0" algn="l">
              <a:spcBef>
                <a:spcPts val="0"/>
              </a:spcBef>
              <a:spcAft>
                <a:spcPts val="0"/>
              </a:spcAft>
              <a:buSzPts val="990"/>
              <a:buNone/>
            </a:pPr>
            <a:r>
              <a:rPr lang="en" sz="1500"/>
              <a:t>After testing some arbitrary reviews, it seems that our features is performing correctly with Positive, Negative results.</a:t>
            </a:r>
            <a:endParaRPr sz="1500"/>
          </a:p>
          <a:p>
            <a:pPr indent="0" lvl="0" marL="114300" marR="93179" rtl="0" algn="l">
              <a:spcBef>
                <a:spcPts val="0"/>
              </a:spcBef>
              <a:spcAft>
                <a:spcPts val="0"/>
              </a:spcAft>
              <a:buSzPts val="990"/>
              <a:buNone/>
            </a:pPr>
            <a:r>
              <a:rPr lang="en" sz="1500"/>
              <a:t>We also see that after running the search, our </a:t>
            </a:r>
            <a:r>
              <a:rPr b="1" lang="en" sz="1500"/>
              <a:t>MultinomialNB</a:t>
            </a:r>
            <a:r>
              <a:rPr lang="en" sz="1500"/>
              <a:t>  Classifier has improved to  </a:t>
            </a:r>
            <a:r>
              <a:rPr b="1" lang="en" sz="1500"/>
              <a:t>94.50%</a:t>
            </a:r>
            <a:r>
              <a:rPr lang="en" sz="1500"/>
              <a:t>  accuracy level</a:t>
            </a:r>
            <a:endParaRPr sz="1500"/>
          </a:p>
          <a:p>
            <a:pPr indent="0" lvl="0" marL="0" rtl="0" algn="l">
              <a:spcBef>
                <a:spcPts val="0"/>
              </a:spcBef>
              <a:spcAft>
                <a:spcPts val="0"/>
              </a:spcAft>
              <a:buSzPts val="990"/>
              <a:buNone/>
            </a:pPr>
            <a:r>
              <a:t/>
            </a:r>
            <a:endParaRPr sz="1500"/>
          </a:p>
        </p:txBody>
      </p:sp>
      <p:sp>
        <p:nvSpPr>
          <p:cNvPr id="196" name="Google Shape;196;p29"/>
          <p:cNvSpPr txBox="1"/>
          <p:nvPr/>
        </p:nvSpPr>
        <p:spPr>
          <a:xfrm>
            <a:off x="606100" y="-69300"/>
            <a:ext cx="7488300" cy="538800"/>
          </a:xfrm>
          <a:prstGeom prst="rect">
            <a:avLst/>
          </a:prstGeom>
          <a:noFill/>
          <a:ln>
            <a:noFill/>
          </a:ln>
        </p:spPr>
        <p:txBody>
          <a:bodyPr anchorCtr="0" anchor="t" bIns="91425" lIns="91425" spcFirstLastPara="1" rIns="91425" wrap="square" tIns="91425">
            <a:spAutoFit/>
          </a:bodyPr>
          <a:lstStyle/>
          <a:p>
            <a:pPr indent="0" lvl="0" marL="457200" marR="619125" rtl="0" algn="ctr">
              <a:spcBef>
                <a:spcPts val="0"/>
              </a:spcBef>
              <a:spcAft>
                <a:spcPts val="0"/>
              </a:spcAft>
              <a:buNone/>
            </a:pPr>
            <a:r>
              <a:rPr b="1" i="1" lang="en" sz="2300">
                <a:solidFill>
                  <a:schemeClr val="lt1"/>
                </a:solidFill>
                <a:latin typeface="Merriweather"/>
                <a:ea typeface="Merriweather"/>
                <a:cs typeface="Merriweather"/>
                <a:sym typeface="Merriweather"/>
              </a:rPr>
              <a:t>Discussion on the</a:t>
            </a:r>
            <a:r>
              <a:rPr b="1" i="1" lang="en" sz="2300">
                <a:solidFill>
                  <a:schemeClr val="dk1"/>
                </a:solidFill>
                <a:latin typeface="Merriweather"/>
                <a:ea typeface="Merriweather"/>
                <a:cs typeface="Merriweather"/>
                <a:sym typeface="Merriweather"/>
              </a:rPr>
              <a:t> Results Achieved</a:t>
            </a:r>
            <a:endParaRPr b="1" i="1" sz="2200">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00" name="Shape 200"/>
        <p:cNvGrpSpPr/>
        <p:nvPr/>
      </p:nvGrpSpPr>
      <p:grpSpPr>
        <a:xfrm>
          <a:off x="0" y="0"/>
          <a:ext cx="0" cy="0"/>
          <a:chOff x="0" y="0"/>
          <a:chExt cx="0" cy="0"/>
        </a:xfrm>
      </p:grpSpPr>
      <p:sp>
        <p:nvSpPr>
          <p:cNvPr id="201" name="Google Shape;201;p30"/>
          <p:cNvSpPr txBox="1"/>
          <p:nvPr/>
        </p:nvSpPr>
        <p:spPr>
          <a:xfrm>
            <a:off x="1668825" y="87175"/>
            <a:ext cx="4396200" cy="5694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2500">
                <a:highlight>
                  <a:srgbClr val="D9D9D9"/>
                </a:highlight>
                <a:latin typeface="Merriweather"/>
                <a:ea typeface="Merriweather"/>
                <a:cs typeface="Merriweather"/>
                <a:sym typeface="Merriweather"/>
              </a:rPr>
              <a:t>Deploying the Model</a:t>
            </a:r>
            <a:endParaRPr sz="2500">
              <a:highlight>
                <a:srgbClr val="D9D9D9"/>
              </a:highlight>
              <a:latin typeface="Merriweather"/>
              <a:ea typeface="Merriweather"/>
              <a:cs typeface="Merriweather"/>
              <a:sym typeface="Merriweather"/>
            </a:endParaRPr>
          </a:p>
        </p:txBody>
      </p:sp>
      <p:pic>
        <p:nvPicPr>
          <p:cNvPr id="202" name="Google Shape;202;p30"/>
          <p:cNvPicPr preferRelativeResize="0"/>
          <p:nvPr/>
        </p:nvPicPr>
        <p:blipFill>
          <a:blip r:embed="rId3">
            <a:alphaModFix/>
          </a:blip>
          <a:stretch>
            <a:fillRect/>
          </a:stretch>
        </p:blipFill>
        <p:spPr>
          <a:xfrm>
            <a:off x="142100" y="779575"/>
            <a:ext cx="4504625" cy="4060876"/>
          </a:xfrm>
          <a:prstGeom prst="rect">
            <a:avLst/>
          </a:prstGeom>
          <a:noFill/>
          <a:ln>
            <a:noFill/>
          </a:ln>
        </p:spPr>
      </p:pic>
      <p:pic>
        <p:nvPicPr>
          <p:cNvPr id="203" name="Google Shape;203;p30"/>
          <p:cNvPicPr preferRelativeResize="0"/>
          <p:nvPr/>
        </p:nvPicPr>
        <p:blipFill>
          <a:blip r:embed="rId4">
            <a:alphaModFix/>
          </a:blip>
          <a:stretch>
            <a:fillRect/>
          </a:stretch>
        </p:blipFill>
        <p:spPr>
          <a:xfrm>
            <a:off x="5084150" y="779575"/>
            <a:ext cx="3558925" cy="4060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07" name="Shape 207"/>
        <p:cNvGrpSpPr/>
        <p:nvPr/>
      </p:nvGrpSpPr>
      <p:grpSpPr>
        <a:xfrm>
          <a:off x="0" y="0"/>
          <a:ext cx="0" cy="0"/>
          <a:chOff x="0" y="0"/>
          <a:chExt cx="0" cy="0"/>
        </a:xfrm>
      </p:grpSpPr>
      <p:pic>
        <p:nvPicPr>
          <p:cNvPr id="208" name="Google Shape;208;p31"/>
          <p:cNvPicPr preferRelativeResize="0"/>
          <p:nvPr/>
        </p:nvPicPr>
        <p:blipFill>
          <a:blip r:embed="rId3">
            <a:alphaModFix/>
          </a:blip>
          <a:stretch>
            <a:fillRect/>
          </a:stretch>
        </p:blipFill>
        <p:spPr>
          <a:xfrm>
            <a:off x="4468482" y="1198525"/>
            <a:ext cx="4675519" cy="3944975"/>
          </a:xfrm>
          <a:prstGeom prst="rect">
            <a:avLst/>
          </a:prstGeom>
          <a:noFill/>
          <a:ln>
            <a:noFill/>
          </a:ln>
        </p:spPr>
      </p:pic>
      <p:pic>
        <p:nvPicPr>
          <p:cNvPr id="209" name="Google Shape;209;p31"/>
          <p:cNvPicPr preferRelativeResize="0"/>
          <p:nvPr/>
        </p:nvPicPr>
        <p:blipFill>
          <a:blip r:embed="rId4">
            <a:alphaModFix/>
          </a:blip>
          <a:stretch>
            <a:fillRect/>
          </a:stretch>
        </p:blipFill>
        <p:spPr>
          <a:xfrm>
            <a:off x="0" y="0"/>
            <a:ext cx="4468476" cy="3583430"/>
          </a:xfrm>
          <a:prstGeom prst="rect">
            <a:avLst/>
          </a:prstGeom>
          <a:noFill/>
          <a:ln>
            <a:noFill/>
          </a:ln>
        </p:spPr>
      </p:pic>
      <p:sp>
        <p:nvSpPr>
          <p:cNvPr id="210" name="Google Shape;210;p31"/>
          <p:cNvSpPr txBox="1"/>
          <p:nvPr/>
        </p:nvSpPr>
        <p:spPr>
          <a:xfrm>
            <a:off x="460825" y="4109800"/>
            <a:ext cx="3661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Merriweather"/>
                <a:ea typeface="Merriweather"/>
                <a:cs typeface="Merriweather"/>
                <a:sym typeface="Merriweather"/>
              </a:rPr>
              <a:t>For a Positive Feedback, The model returns with  ‘Positive’ and vice-versa.</a:t>
            </a:r>
            <a:endParaRPr sz="1500">
              <a:latin typeface="Merriweather"/>
              <a:ea typeface="Merriweather"/>
              <a:cs typeface="Merriweather"/>
              <a:sym typeface="Merriweather"/>
            </a:endParaRPr>
          </a:p>
        </p:txBody>
      </p:sp>
      <p:sp>
        <p:nvSpPr>
          <p:cNvPr id="211" name="Google Shape;211;p31"/>
          <p:cNvSpPr txBox="1"/>
          <p:nvPr/>
        </p:nvSpPr>
        <p:spPr>
          <a:xfrm>
            <a:off x="5255575" y="161900"/>
            <a:ext cx="336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200">
                <a:solidFill>
                  <a:srgbClr val="38761D"/>
                </a:solidFill>
                <a:latin typeface="Merriweather"/>
                <a:ea typeface="Merriweather"/>
                <a:cs typeface="Merriweather"/>
                <a:sym typeface="Merriweather"/>
              </a:rPr>
              <a:t>Predictions</a:t>
            </a:r>
            <a:endParaRPr b="1" i="1" sz="2200">
              <a:solidFill>
                <a:srgbClr val="38761D"/>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4" name="Shape 74"/>
        <p:cNvGrpSpPr/>
        <p:nvPr/>
      </p:nvGrpSpPr>
      <p:grpSpPr>
        <a:xfrm>
          <a:off x="0" y="0"/>
          <a:ext cx="0" cy="0"/>
          <a:chOff x="0" y="0"/>
          <a:chExt cx="0" cy="0"/>
        </a:xfrm>
      </p:grpSpPr>
      <p:sp>
        <p:nvSpPr>
          <p:cNvPr id="75" name="Google Shape;75;p14"/>
          <p:cNvSpPr txBox="1"/>
          <p:nvPr/>
        </p:nvSpPr>
        <p:spPr>
          <a:xfrm>
            <a:off x="1930025" y="194800"/>
            <a:ext cx="4785600" cy="5850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rPr lang="en" sz="2600">
                <a:latin typeface="Merriweather"/>
                <a:ea typeface="Merriweather"/>
                <a:cs typeface="Merriweather"/>
                <a:sym typeface="Merriweather"/>
              </a:rPr>
              <a:t>Introduction</a:t>
            </a:r>
            <a:endParaRPr sz="2600">
              <a:latin typeface="Merriweather"/>
              <a:ea typeface="Merriweather"/>
              <a:cs typeface="Merriweather"/>
              <a:sym typeface="Merriweather"/>
            </a:endParaRPr>
          </a:p>
        </p:txBody>
      </p:sp>
      <p:sp>
        <p:nvSpPr>
          <p:cNvPr id="76" name="Google Shape;76;p14"/>
          <p:cNvSpPr txBox="1"/>
          <p:nvPr/>
        </p:nvSpPr>
        <p:spPr>
          <a:xfrm>
            <a:off x="164375" y="658000"/>
            <a:ext cx="8316900" cy="4233000"/>
          </a:xfrm>
          <a:prstGeom prst="rect">
            <a:avLst/>
          </a:prstGeom>
          <a:noFill/>
          <a:ln>
            <a:noFill/>
          </a:ln>
        </p:spPr>
        <p:txBody>
          <a:bodyPr anchorCtr="0" anchor="t" bIns="91425" lIns="91425" spcFirstLastPara="1" rIns="91425" wrap="square" tIns="91425">
            <a:spAutoFit/>
          </a:bodyPr>
          <a:lstStyle/>
          <a:p>
            <a:pPr indent="0" lvl="0" marL="914400" marR="619125" rtl="0" algn="l">
              <a:spcBef>
                <a:spcPts val="0"/>
              </a:spcBef>
              <a:spcAft>
                <a:spcPts val="0"/>
              </a:spcAft>
              <a:buNone/>
            </a:pPr>
            <a:r>
              <a:rPr lang="en" sz="1700">
                <a:solidFill>
                  <a:schemeClr val="dk1"/>
                </a:solidFill>
                <a:latin typeface="Merriweather"/>
                <a:ea typeface="Merriweather"/>
                <a:cs typeface="Merriweather"/>
                <a:sym typeface="Merriweather"/>
              </a:rPr>
              <a:t>    </a:t>
            </a:r>
            <a:r>
              <a:rPr lang="en" sz="1700">
                <a:solidFill>
                  <a:srgbClr val="2B3E51"/>
                </a:solidFill>
                <a:latin typeface="Merriweather"/>
                <a:ea typeface="Merriweather"/>
                <a:cs typeface="Merriweather"/>
                <a:sym typeface="Merriweather"/>
              </a:rPr>
              <a:t>   </a:t>
            </a:r>
            <a:r>
              <a:rPr i="1" lang="en" sz="1700">
                <a:solidFill>
                  <a:srgbClr val="2B3E51"/>
                </a:solidFill>
                <a:latin typeface="Merriweather"/>
                <a:ea typeface="Merriweather"/>
                <a:cs typeface="Merriweather"/>
                <a:sym typeface="Merriweather"/>
              </a:rPr>
              <a:t>______________________________________</a:t>
            </a:r>
            <a:endParaRPr i="1" sz="1700">
              <a:solidFill>
                <a:srgbClr val="2B3E51"/>
              </a:solidFill>
              <a:latin typeface="Merriweather"/>
              <a:ea typeface="Merriweather"/>
              <a:cs typeface="Merriweather"/>
              <a:sym typeface="Merriweather"/>
            </a:endParaRPr>
          </a:p>
          <a:p>
            <a:pPr indent="0" lvl="0" marL="1371600" marR="619125" rtl="0" algn="l">
              <a:spcBef>
                <a:spcPts val="0"/>
              </a:spcBef>
              <a:spcAft>
                <a:spcPts val="0"/>
              </a:spcAft>
              <a:buNone/>
            </a:pPr>
            <a:r>
              <a:rPr i="1" lang="en" sz="1700">
                <a:solidFill>
                  <a:srgbClr val="2B3E51"/>
                </a:solidFill>
                <a:latin typeface="Merriweather"/>
                <a:ea typeface="Merriweather"/>
                <a:cs typeface="Merriweather"/>
                <a:sym typeface="Merriweather"/>
              </a:rPr>
              <a:t>Our Project is based on one of the Applications of </a:t>
            </a:r>
            <a:endParaRPr i="1" sz="1700">
              <a:solidFill>
                <a:srgbClr val="2B3E51"/>
              </a:solidFill>
              <a:latin typeface="Merriweather"/>
              <a:ea typeface="Merriweather"/>
              <a:cs typeface="Merriweather"/>
              <a:sym typeface="Merriweather"/>
            </a:endParaRPr>
          </a:p>
          <a:p>
            <a:pPr indent="0" lvl="0" marL="914400" marR="619125" rtl="0" algn="l">
              <a:spcBef>
                <a:spcPts val="0"/>
              </a:spcBef>
              <a:spcAft>
                <a:spcPts val="0"/>
              </a:spcAft>
              <a:buNone/>
            </a:pPr>
            <a:r>
              <a:rPr i="1" lang="en" sz="1700">
                <a:solidFill>
                  <a:srgbClr val="2B3E51"/>
                </a:solidFill>
                <a:latin typeface="Merriweather"/>
                <a:ea typeface="Merriweather"/>
                <a:cs typeface="Merriweather"/>
                <a:sym typeface="Merriweather"/>
              </a:rPr>
              <a:t>      </a:t>
            </a:r>
            <a:r>
              <a:rPr i="1" lang="en" sz="1700" u="sng">
                <a:solidFill>
                  <a:srgbClr val="2B3E51"/>
                </a:solidFill>
                <a:latin typeface="Merriweather"/>
                <a:ea typeface="Merriweather"/>
                <a:cs typeface="Merriweather"/>
                <a:sym typeface="Merriweather"/>
              </a:rPr>
              <a:t>                       Sentiment Analysis -- Customer Feedback     </a:t>
            </a:r>
            <a:r>
              <a:rPr i="1" lang="en" sz="1700" u="sng">
                <a:solidFill>
                  <a:schemeClr val="dk1"/>
                </a:solidFill>
                <a:latin typeface="Merriweather"/>
                <a:ea typeface="Merriweather"/>
                <a:cs typeface="Merriweather"/>
                <a:sym typeface="Merriweather"/>
              </a:rPr>
              <a:t>   </a:t>
            </a:r>
            <a:endParaRPr i="1" sz="1700">
              <a:solidFill>
                <a:schemeClr val="dk1"/>
              </a:solidFill>
              <a:latin typeface="Merriweather"/>
              <a:ea typeface="Merriweather"/>
              <a:cs typeface="Merriweather"/>
              <a:sym typeface="Merriweather"/>
            </a:endParaRPr>
          </a:p>
          <a:p>
            <a:pPr indent="0" lvl="0" marL="0" marR="619125" rtl="0" algn="l">
              <a:spcBef>
                <a:spcPts val="0"/>
              </a:spcBef>
              <a:spcAft>
                <a:spcPts val="0"/>
              </a:spcAft>
              <a:buNone/>
            </a:pPr>
            <a:r>
              <a:t/>
            </a:r>
            <a:endParaRPr sz="1700">
              <a:solidFill>
                <a:schemeClr val="dk1"/>
              </a:solidFill>
              <a:latin typeface="Merriweather"/>
              <a:ea typeface="Merriweather"/>
              <a:cs typeface="Merriweather"/>
              <a:sym typeface="Merriweather"/>
            </a:endParaRPr>
          </a:p>
          <a:p>
            <a:pPr indent="-323850" lvl="0" marL="457200" rtl="0" algn="just">
              <a:spcBef>
                <a:spcPts val="0"/>
              </a:spcBef>
              <a:spcAft>
                <a:spcPts val="0"/>
              </a:spcAft>
              <a:buClr>
                <a:schemeClr val="dk1"/>
              </a:buClr>
              <a:buSzPts val="1500"/>
              <a:buFont typeface="Merriweather"/>
              <a:buChar char="❏"/>
            </a:pPr>
            <a:r>
              <a:rPr i="1" lang="en" sz="1500">
                <a:solidFill>
                  <a:schemeClr val="dk1"/>
                </a:solidFill>
                <a:latin typeface="Merriweather"/>
                <a:ea typeface="Merriweather"/>
                <a:cs typeface="Merriweather"/>
                <a:sym typeface="Merriweather"/>
              </a:rPr>
              <a:t>Customer feedback plays an important role in making business decisions. Allowing firms to respond to the needs of their customers and thus reduce customer stress and keep them competitive.</a:t>
            </a:r>
            <a:endParaRPr i="1" sz="1500">
              <a:solidFill>
                <a:schemeClr val="dk1"/>
              </a:solidFill>
              <a:latin typeface="Merriweather"/>
              <a:ea typeface="Merriweather"/>
              <a:cs typeface="Merriweather"/>
              <a:sym typeface="Merriweather"/>
            </a:endParaRPr>
          </a:p>
          <a:p>
            <a:pPr indent="0" lvl="0" marL="457200" rtl="0" algn="just">
              <a:spcBef>
                <a:spcPts val="0"/>
              </a:spcBef>
              <a:spcAft>
                <a:spcPts val="0"/>
              </a:spcAft>
              <a:buNone/>
            </a:pPr>
            <a:r>
              <a:t/>
            </a:r>
            <a:endParaRPr i="1" sz="1500">
              <a:solidFill>
                <a:schemeClr val="dk1"/>
              </a:solidFill>
              <a:latin typeface="Merriweather"/>
              <a:ea typeface="Merriweather"/>
              <a:cs typeface="Merriweather"/>
              <a:sym typeface="Merriweather"/>
            </a:endParaRPr>
          </a:p>
          <a:p>
            <a:pPr indent="-323850" lvl="0" marL="457200" rtl="0" algn="just">
              <a:spcBef>
                <a:spcPts val="0"/>
              </a:spcBef>
              <a:spcAft>
                <a:spcPts val="0"/>
              </a:spcAft>
              <a:buClr>
                <a:schemeClr val="dk1"/>
              </a:buClr>
              <a:buSzPts val="1500"/>
              <a:buFont typeface="Merriweather"/>
              <a:buChar char="❏"/>
            </a:pPr>
            <a:r>
              <a:rPr i="1" lang="en" sz="1500">
                <a:solidFill>
                  <a:schemeClr val="dk1"/>
                </a:solidFill>
                <a:latin typeface="Merriweather"/>
                <a:ea typeface="Merriweather"/>
                <a:cs typeface="Merriweather"/>
                <a:sym typeface="Merriweather"/>
              </a:rPr>
              <a:t>Customer feedback helps an organization better understand their customer feedback so that they can focus on customer problems.</a:t>
            </a:r>
            <a:endParaRPr i="1" sz="1500">
              <a:solidFill>
                <a:schemeClr val="dk1"/>
              </a:solidFill>
              <a:latin typeface="Merriweather"/>
              <a:ea typeface="Merriweather"/>
              <a:cs typeface="Merriweather"/>
              <a:sym typeface="Merriweather"/>
            </a:endParaRPr>
          </a:p>
          <a:p>
            <a:pPr indent="0" lvl="0" marL="457200" rtl="0" algn="just">
              <a:spcBef>
                <a:spcPts val="0"/>
              </a:spcBef>
              <a:spcAft>
                <a:spcPts val="0"/>
              </a:spcAft>
              <a:buNone/>
            </a:pPr>
            <a:r>
              <a:t/>
            </a:r>
            <a:endParaRPr i="1" sz="1500">
              <a:solidFill>
                <a:schemeClr val="dk1"/>
              </a:solidFill>
              <a:latin typeface="Merriweather"/>
              <a:ea typeface="Merriweather"/>
              <a:cs typeface="Merriweather"/>
              <a:sym typeface="Merriweather"/>
            </a:endParaRPr>
          </a:p>
          <a:p>
            <a:pPr indent="-323850" lvl="0" marL="457200" rtl="0" algn="just">
              <a:spcBef>
                <a:spcPts val="0"/>
              </a:spcBef>
              <a:spcAft>
                <a:spcPts val="0"/>
              </a:spcAft>
              <a:buClr>
                <a:schemeClr val="dk1"/>
              </a:buClr>
              <a:buSzPts val="1500"/>
              <a:buFont typeface="Merriweather"/>
              <a:buChar char="❏"/>
            </a:pPr>
            <a:r>
              <a:rPr i="1" lang="en" sz="1500">
                <a:solidFill>
                  <a:schemeClr val="dk1"/>
                </a:solidFill>
                <a:latin typeface="Merriweather"/>
                <a:ea typeface="Merriweather"/>
                <a:cs typeface="Merriweather"/>
                <a:sym typeface="Merriweather"/>
              </a:rPr>
              <a:t>Our project emphasizes a lot to consumers and helps them have a better view of any Musical Instrument they are interested in by looking positively at reviews provided by people.</a:t>
            </a:r>
            <a:endParaRPr i="1" sz="1500">
              <a:solidFill>
                <a:schemeClr val="dk1"/>
              </a:solidFill>
              <a:latin typeface="Merriweather"/>
              <a:ea typeface="Merriweather"/>
              <a:cs typeface="Merriweather"/>
              <a:sym typeface="Merriweather"/>
            </a:endParaRPr>
          </a:p>
          <a:p>
            <a:pPr indent="0" lvl="0" marL="457200" rtl="0" algn="just">
              <a:spcBef>
                <a:spcPts val="0"/>
              </a:spcBef>
              <a:spcAft>
                <a:spcPts val="0"/>
              </a:spcAft>
              <a:buNone/>
            </a:pPr>
            <a:r>
              <a:t/>
            </a:r>
            <a:endParaRPr i="1" sz="1500">
              <a:solidFill>
                <a:schemeClr val="dk1"/>
              </a:solidFill>
              <a:latin typeface="Merriweather"/>
              <a:ea typeface="Merriweather"/>
              <a:cs typeface="Merriweather"/>
              <a:sym typeface="Merriweather"/>
            </a:endParaRPr>
          </a:p>
          <a:p>
            <a:pPr indent="-323850" lvl="0" marL="457200" rtl="0" algn="just">
              <a:spcBef>
                <a:spcPts val="0"/>
              </a:spcBef>
              <a:spcAft>
                <a:spcPts val="0"/>
              </a:spcAft>
              <a:buClr>
                <a:schemeClr val="dk1"/>
              </a:buClr>
              <a:buSzPts val="1500"/>
              <a:buFont typeface="Merriweather"/>
              <a:buChar char="❏"/>
            </a:pPr>
            <a:r>
              <a:rPr i="1" lang="en" sz="1500">
                <a:solidFill>
                  <a:schemeClr val="dk1"/>
                </a:solidFill>
                <a:latin typeface="Merriweather"/>
                <a:ea typeface="Merriweather"/>
                <a:cs typeface="Merriweather"/>
                <a:sym typeface="Merriweather"/>
              </a:rPr>
              <a:t>The project provides the entry and exit of customer feedback analysis so that we can turn the response into customer feedback.</a:t>
            </a:r>
            <a:endParaRPr sz="1500">
              <a:solidFill>
                <a:schemeClr val="dk1"/>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228600" marR="619125" rtl="0" algn="just">
              <a:lnSpc>
                <a:spcPct val="115000"/>
              </a:lnSpc>
              <a:spcBef>
                <a:spcPts val="0"/>
              </a:spcBef>
              <a:spcAft>
                <a:spcPts val="0"/>
              </a:spcAft>
              <a:buClr>
                <a:schemeClr val="dk1"/>
              </a:buClr>
              <a:buSzPct val="35483"/>
              <a:buFont typeface="Arial"/>
              <a:buNone/>
            </a:pPr>
            <a:r>
              <a:rPr b="1" i="1" lang="en" sz="3100"/>
              <a:t>Applications Of Our Project</a:t>
            </a:r>
            <a:endParaRPr i="1" sz="3100"/>
          </a:p>
          <a:p>
            <a:pPr indent="0" lvl="0" marL="0" rtl="0" algn="l">
              <a:spcBef>
                <a:spcPts val="0"/>
              </a:spcBef>
              <a:spcAft>
                <a:spcPts val="0"/>
              </a:spcAft>
              <a:buNone/>
            </a:pPr>
            <a:r>
              <a:t/>
            </a:r>
            <a:endParaRPr/>
          </a:p>
        </p:txBody>
      </p:sp>
      <p:sp>
        <p:nvSpPr>
          <p:cNvPr id="217" name="Google Shape;217;p32"/>
          <p:cNvSpPr txBox="1"/>
          <p:nvPr/>
        </p:nvSpPr>
        <p:spPr>
          <a:xfrm>
            <a:off x="311725" y="1273800"/>
            <a:ext cx="810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highlight>
                <a:srgbClr val="CCCCCC"/>
              </a:highlight>
            </a:endParaRPr>
          </a:p>
        </p:txBody>
      </p:sp>
      <p:sp>
        <p:nvSpPr>
          <p:cNvPr id="218" name="Google Shape;218;p32"/>
          <p:cNvSpPr txBox="1"/>
          <p:nvPr/>
        </p:nvSpPr>
        <p:spPr>
          <a:xfrm>
            <a:off x="125725" y="1124625"/>
            <a:ext cx="8706600" cy="3869700"/>
          </a:xfrm>
          <a:prstGeom prst="rect">
            <a:avLst/>
          </a:prstGeom>
          <a:noFill/>
          <a:ln>
            <a:noFill/>
          </a:ln>
        </p:spPr>
        <p:txBody>
          <a:bodyPr anchorCtr="0" anchor="t" bIns="91425" lIns="91425" spcFirstLastPara="1" rIns="91425" wrap="square" tIns="91425">
            <a:spAutoFit/>
          </a:bodyPr>
          <a:lstStyle/>
          <a:p>
            <a:pPr indent="0" lvl="0" marL="0" marR="619125" rtl="0" algn="just">
              <a:lnSpc>
                <a:spcPct val="115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6550" lvl="0" marL="457200" marR="619125" rtl="0" algn="l">
              <a:lnSpc>
                <a:spcPct val="100000"/>
              </a:lnSpc>
              <a:spcBef>
                <a:spcPts val="0"/>
              </a:spcBef>
              <a:spcAft>
                <a:spcPts val="0"/>
              </a:spcAft>
              <a:buClr>
                <a:schemeClr val="dk1"/>
              </a:buClr>
              <a:buSzPts val="1700"/>
              <a:buChar char="➢"/>
            </a:pPr>
            <a:r>
              <a:rPr lang="en" sz="1700">
                <a:solidFill>
                  <a:schemeClr val="dk1"/>
                </a:solidFill>
              </a:rPr>
              <a:t>Our Project Itself is based on one of the Applications of Sentiment Analysis -- Customer Feedback</a:t>
            </a:r>
            <a:endParaRPr sz="1700">
              <a:solidFill>
                <a:schemeClr val="dk1"/>
              </a:solidFill>
            </a:endParaRPr>
          </a:p>
          <a:p>
            <a:pPr indent="0" lvl="0" marL="457200" marR="619125" rtl="0" algn="l">
              <a:lnSpc>
                <a:spcPct val="100000"/>
              </a:lnSpc>
              <a:spcBef>
                <a:spcPts val="0"/>
              </a:spcBef>
              <a:spcAft>
                <a:spcPts val="0"/>
              </a:spcAft>
              <a:buNone/>
            </a:pPr>
            <a:r>
              <a:t/>
            </a:r>
            <a:endParaRPr sz="1700" u="sng">
              <a:solidFill>
                <a:schemeClr val="dk1"/>
              </a:solidFill>
            </a:endParaRPr>
          </a:p>
          <a:p>
            <a:pPr indent="-336550" lvl="0" marL="457200" marR="619125" rtl="0" algn="l">
              <a:lnSpc>
                <a:spcPct val="100000"/>
              </a:lnSpc>
              <a:spcBef>
                <a:spcPts val="0"/>
              </a:spcBef>
              <a:spcAft>
                <a:spcPts val="0"/>
              </a:spcAft>
              <a:buClr>
                <a:schemeClr val="dk1"/>
              </a:buClr>
              <a:buSzPts val="1700"/>
              <a:buFont typeface="Times New Roman"/>
              <a:buChar char="➢"/>
            </a:pPr>
            <a:r>
              <a:rPr lang="en" sz="1700">
                <a:solidFill>
                  <a:schemeClr val="dk1"/>
                </a:solidFill>
              </a:rPr>
              <a:t>This project provides the entry and exit of customer feedback analysis so that we can turn the response into customer feedback.</a:t>
            </a:r>
            <a:endParaRPr sz="1700">
              <a:solidFill>
                <a:schemeClr val="dk1"/>
              </a:solidFill>
            </a:endParaRPr>
          </a:p>
          <a:p>
            <a:pPr indent="0" lvl="0" marL="457200" marR="619125" rtl="0" algn="l">
              <a:lnSpc>
                <a:spcPct val="100000"/>
              </a:lnSpc>
              <a:spcBef>
                <a:spcPts val="0"/>
              </a:spcBef>
              <a:spcAft>
                <a:spcPts val="0"/>
              </a:spcAft>
              <a:buNone/>
            </a:pPr>
            <a:r>
              <a:t/>
            </a:r>
            <a:endParaRPr sz="1700">
              <a:solidFill>
                <a:schemeClr val="dk1"/>
              </a:solidFill>
            </a:endParaRPr>
          </a:p>
          <a:p>
            <a:pPr indent="-336550" lvl="0" marL="457200" marR="619125" rtl="0" algn="l">
              <a:lnSpc>
                <a:spcPct val="100000"/>
              </a:lnSpc>
              <a:spcBef>
                <a:spcPts val="0"/>
              </a:spcBef>
              <a:spcAft>
                <a:spcPts val="0"/>
              </a:spcAft>
              <a:buClr>
                <a:schemeClr val="dk1"/>
              </a:buClr>
              <a:buSzPts val="1700"/>
              <a:buChar char="➢"/>
            </a:pPr>
            <a:r>
              <a:rPr lang="en" sz="1700">
                <a:solidFill>
                  <a:schemeClr val="dk1"/>
                </a:solidFill>
              </a:rPr>
              <a:t>Many companies manually analyze customer feedback details, but at a high volume level, there are many human-enabled analytics problem.</a:t>
            </a:r>
            <a:endParaRPr sz="1700">
              <a:solidFill>
                <a:schemeClr val="dk1"/>
              </a:solidFill>
            </a:endParaRPr>
          </a:p>
          <a:p>
            <a:pPr indent="0" lvl="0" marL="457200" marR="619125" rtl="0" algn="l">
              <a:lnSpc>
                <a:spcPct val="100000"/>
              </a:lnSpc>
              <a:spcBef>
                <a:spcPts val="0"/>
              </a:spcBef>
              <a:spcAft>
                <a:spcPts val="0"/>
              </a:spcAft>
              <a:buNone/>
            </a:pPr>
            <a:r>
              <a:t/>
            </a:r>
            <a:endParaRPr sz="1700">
              <a:solidFill>
                <a:schemeClr val="dk1"/>
              </a:solidFill>
            </a:endParaRPr>
          </a:p>
          <a:p>
            <a:pPr indent="-336550" lvl="0" marL="457200" marR="619125" rtl="0" algn="l">
              <a:lnSpc>
                <a:spcPct val="100000"/>
              </a:lnSpc>
              <a:spcBef>
                <a:spcPts val="0"/>
              </a:spcBef>
              <a:spcAft>
                <a:spcPts val="0"/>
              </a:spcAft>
              <a:buClr>
                <a:schemeClr val="dk1"/>
              </a:buClr>
              <a:buSzPts val="1700"/>
              <a:buChar char="➢"/>
            </a:pPr>
            <a:r>
              <a:rPr lang="en" sz="1700">
                <a:solidFill>
                  <a:schemeClr val="dk1"/>
                </a:solidFill>
              </a:rPr>
              <a:t>Text analytics eliminates the need for human-enabled analysis. Emotional analysis, a subset of text analytics, classifies this text as positive, negative, or neutral and can do up to 100,000 reviews per minute. While NLP can convert unedited text into unmeasured data.</a:t>
            </a:r>
            <a:endParaRPr sz="17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22" name="Shape 222"/>
        <p:cNvGrpSpPr/>
        <p:nvPr/>
      </p:nvGrpSpPr>
      <p:grpSpPr>
        <a:xfrm>
          <a:off x="0" y="0"/>
          <a:ext cx="0" cy="0"/>
          <a:chOff x="0" y="0"/>
          <a:chExt cx="0" cy="0"/>
        </a:xfrm>
      </p:grpSpPr>
      <p:sp>
        <p:nvSpPr>
          <p:cNvPr id="223" name="Google Shape;223;p33"/>
          <p:cNvSpPr txBox="1"/>
          <p:nvPr/>
        </p:nvSpPr>
        <p:spPr>
          <a:xfrm>
            <a:off x="1000200" y="1359400"/>
            <a:ext cx="7143600" cy="2393400"/>
          </a:xfrm>
          <a:prstGeom prst="rect">
            <a:avLst/>
          </a:prstGeom>
          <a:noFill/>
          <a:ln>
            <a:noFill/>
          </a:ln>
        </p:spPr>
        <p:txBody>
          <a:bodyPr anchorCtr="0" anchor="t" bIns="91425" lIns="91425" spcFirstLastPara="1" rIns="91425" wrap="square" tIns="91425">
            <a:spAutoFit/>
          </a:bodyPr>
          <a:lstStyle/>
          <a:p>
            <a:pPr indent="-336550" lvl="0" marL="457200" marR="292893" rtl="0" algn="l">
              <a:lnSpc>
                <a:spcPct val="115000"/>
              </a:lnSpc>
              <a:spcBef>
                <a:spcPts val="0"/>
              </a:spcBef>
              <a:spcAft>
                <a:spcPts val="0"/>
              </a:spcAft>
              <a:buClr>
                <a:schemeClr val="dk1"/>
              </a:buClr>
              <a:buSzPts val="1700"/>
              <a:buChar char="★"/>
            </a:pPr>
            <a:r>
              <a:rPr lang="en" sz="1700">
                <a:solidFill>
                  <a:schemeClr val="dk1"/>
                </a:solidFill>
              </a:rPr>
              <a:t>Our work is currently </a:t>
            </a:r>
            <a:r>
              <a:rPr lang="en" sz="1700" u="sng">
                <a:solidFill>
                  <a:schemeClr val="dk1"/>
                </a:solidFill>
              </a:rPr>
              <a:t>limited to just english language data</a:t>
            </a:r>
            <a:r>
              <a:rPr lang="en" sz="1700">
                <a:solidFill>
                  <a:schemeClr val="dk1"/>
                </a:solidFill>
              </a:rPr>
              <a:t> exclusively, and we focus to expand our work to many other languages,</a:t>
            </a:r>
            <a:endParaRPr sz="1700">
              <a:solidFill>
                <a:schemeClr val="dk1"/>
              </a:solidFill>
            </a:endParaRPr>
          </a:p>
          <a:p>
            <a:pPr indent="0" lvl="0" marL="0" marR="235743" rtl="0" algn="l">
              <a:lnSpc>
                <a:spcPct val="115000"/>
              </a:lnSpc>
              <a:spcBef>
                <a:spcPts val="0"/>
              </a:spcBef>
              <a:spcAft>
                <a:spcPts val="0"/>
              </a:spcAft>
              <a:buNone/>
            </a:pPr>
            <a:r>
              <a:t/>
            </a:r>
            <a:endParaRPr sz="400">
              <a:solidFill>
                <a:schemeClr val="dk1"/>
              </a:solidFill>
            </a:endParaRPr>
          </a:p>
          <a:p>
            <a:pPr indent="0" lvl="0" marL="0" marR="235743" rtl="0" algn="l">
              <a:lnSpc>
                <a:spcPct val="115000"/>
              </a:lnSpc>
              <a:spcBef>
                <a:spcPts val="0"/>
              </a:spcBef>
              <a:spcAft>
                <a:spcPts val="0"/>
              </a:spcAft>
              <a:buNone/>
            </a:pPr>
            <a:r>
              <a:t/>
            </a:r>
            <a:endParaRPr sz="400">
              <a:solidFill>
                <a:schemeClr val="dk1"/>
              </a:solidFill>
            </a:endParaRPr>
          </a:p>
          <a:p>
            <a:pPr indent="-336550" lvl="0" marL="457200" marR="178593" rtl="0" algn="l">
              <a:lnSpc>
                <a:spcPct val="115000"/>
              </a:lnSpc>
              <a:spcBef>
                <a:spcPts val="0"/>
              </a:spcBef>
              <a:spcAft>
                <a:spcPts val="0"/>
              </a:spcAft>
              <a:buClr>
                <a:schemeClr val="dk1"/>
              </a:buClr>
              <a:buSzPts val="1700"/>
              <a:buChar char="★"/>
            </a:pPr>
            <a:r>
              <a:rPr lang="en" sz="1700">
                <a:solidFill>
                  <a:schemeClr val="dk1"/>
                </a:solidFill>
              </a:rPr>
              <a:t>Another work that we wish to do in future is </a:t>
            </a:r>
            <a:r>
              <a:rPr lang="en" sz="1700" u="sng">
                <a:solidFill>
                  <a:schemeClr val="dk1"/>
                </a:solidFill>
              </a:rPr>
              <a:t>to detect sarcasm</a:t>
            </a:r>
            <a:r>
              <a:rPr lang="en" sz="1700">
                <a:solidFill>
                  <a:schemeClr val="dk1"/>
                </a:solidFill>
              </a:rPr>
              <a:t> where someone might rate the product more and give bad reviews or vice versa in order to achieve better results for custom feedback.</a:t>
            </a:r>
            <a:endParaRPr sz="1700">
              <a:solidFill>
                <a:schemeClr val="dk1"/>
              </a:solidFill>
            </a:endParaRPr>
          </a:p>
        </p:txBody>
      </p:sp>
      <p:sp>
        <p:nvSpPr>
          <p:cNvPr id="224" name="Google Shape;224;p33"/>
          <p:cNvSpPr txBox="1"/>
          <p:nvPr>
            <p:ph type="ctrTitle"/>
          </p:nvPr>
        </p:nvSpPr>
        <p:spPr>
          <a:xfrm>
            <a:off x="311700" y="215925"/>
            <a:ext cx="8520600" cy="593700"/>
          </a:xfrm>
          <a:prstGeom prst="rect">
            <a:avLst/>
          </a:prstGeom>
        </p:spPr>
        <p:txBody>
          <a:bodyPr anchorCtr="0" anchor="t" bIns="91425" lIns="91425" spcFirstLastPara="1" rIns="91425" wrap="square" tIns="91425">
            <a:noAutofit/>
          </a:bodyPr>
          <a:lstStyle/>
          <a:p>
            <a:pPr indent="0" lvl="0" marL="228600" marR="619125" rtl="0" algn="ctr">
              <a:lnSpc>
                <a:spcPct val="115000"/>
              </a:lnSpc>
              <a:spcBef>
                <a:spcPts val="0"/>
              </a:spcBef>
              <a:spcAft>
                <a:spcPts val="0"/>
              </a:spcAft>
              <a:buClr>
                <a:schemeClr val="dk1"/>
              </a:buClr>
              <a:buSzPts val="990"/>
              <a:buFont typeface="Arial"/>
              <a:buNone/>
            </a:pPr>
            <a:r>
              <a:rPr b="1" i="1" lang="en" sz="2940">
                <a:solidFill>
                  <a:schemeClr val="dk1"/>
                </a:solidFill>
                <a:highlight>
                  <a:srgbClr val="CFE2F3"/>
                </a:highlight>
              </a:rPr>
              <a:t>Future Work/Scope</a:t>
            </a:r>
            <a:endParaRPr i="1" sz="2670">
              <a:solidFill>
                <a:srgbClr val="000000"/>
              </a:solidFill>
              <a:highlight>
                <a:srgbClr val="CFE2F3"/>
              </a:highlight>
            </a:endParaRPr>
          </a:p>
          <a:p>
            <a:pPr indent="0" lvl="0" marL="0" rtl="0" algn="ctr">
              <a:spcBef>
                <a:spcPts val="0"/>
              </a:spcBef>
              <a:spcAft>
                <a:spcPts val="0"/>
              </a:spcAft>
              <a:buSzPts val="990"/>
              <a:buNone/>
            </a:pPr>
            <a:r>
              <a:t/>
            </a:r>
            <a:endParaRPr sz="384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t/>
            </a:r>
            <a:endParaRPr/>
          </a:p>
        </p:txBody>
      </p:sp>
      <p:sp>
        <p:nvSpPr>
          <p:cNvPr id="230" name="Google Shape;230;p34"/>
          <p:cNvSpPr txBox="1"/>
          <p:nvPr/>
        </p:nvSpPr>
        <p:spPr>
          <a:xfrm>
            <a:off x="1692750" y="76200"/>
            <a:ext cx="47901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i="1" lang="en" sz="2600" u="sng">
                <a:solidFill>
                  <a:schemeClr val="dk1"/>
                </a:solidFill>
                <a:latin typeface="Merriweather"/>
                <a:ea typeface="Merriweather"/>
                <a:cs typeface="Merriweather"/>
                <a:sym typeface="Merriweather"/>
              </a:rPr>
              <a:t>References</a:t>
            </a:r>
            <a:endParaRPr b="1" i="1" sz="1500" u="sng"/>
          </a:p>
        </p:txBody>
      </p:sp>
      <p:sp>
        <p:nvSpPr>
          <p:cNvPr id="231" name="Google Shape;231;p34"/>
          <p:cNvSpPr txBox="1"/>
          <p:nvPr/>
        </p:nvSpPr>
        <p:spPr>
          <a:xfrm>
            <a:off x="404100" y="1358975"/>
            <a:ext cx="8335800" cy="3712200"/>
          </a:xfrm>
          <a:prstGeom prst="rect">
            <a:avLst/>
          </a:prstGeom>
          <a:noFill/>
          <a:ln>
            <a:noFill/>
          </a:ln>
        </p:spPr>
        <p:txBody>
          <a:bodyPr anchorCtr="0" anchor="t" bIns="91425" lIns="91425" spcFirstLastPara="1" rIns="91425" wrap="square" tIns="91425">
            <a:spAutoFit/>
          </a:bodyPr>
          <a:lstStyle/>
          <a:p>
            <a:pPr indent="-311150" lvl="0" marL="285750" rtl="0" algn="l">
              <a:lnSpc>
                <a:spcPct val="115000"/>
              </a:lnSpc>
              <a:spcBef>
                <a:spcPts val="0"/>
              </a:spcBef>
              <a:spcAft>
                <a:spcPts val="0"/>
              </a:spcAft>
              <a:buSzPts val="1300"/>
              <a:buChar char="❏"/>
            </a:pPr>
            <a:r>
              <a:rPr lang="en" sz="1300"/>
              <a:t>Sarah E. Shukri, Hamad Alsawalqah, Ibrahim Aljarah, Rawan I. Yaghi , </a:t>
            </a:r>
            <a:r>
              <a:rPr lang="en" sz="1300">
                <a:solidFill>
                  <a:schemeClr val="dk1"/>
                </a:solidFill>
              </a:rPr>
              <a:t>2015 IEEE Jordan Conference on Applied Electrical Engineering and Computing Technologies (AEECT) on a paper on </a:t>
            </a:r>
            <a:r>
              <a:rPr b="1" i="1" lang="en" sz="1300">
                <a:solidFill>
                  <a:srgbClr val="231F20"/>
                </a:solidFill>
              </a:rPr>
              <a:t>Twitter Sentiment Analysis: A Case Study in the  Automotive Industry.</a:t>
            </a:r>
            <a:endParaRPr b="1" i="1" sz="1300">
              <a:solidFill>
                <a:srgbClr val="231F20"/>
              </a:solidFill>
            </a:endParaRPr>
          </a:p>
          <a:p>
            <a:pPr indent="0" lvl="0" marL="285750" rtl="0" algn="l">
              <a:lnSpc>
                <a:spcPct val="115000"/>
              </a:lnSpc>
              <a:spcBef>
                <a:spcPts val="0"/>
              </a:spcBef>
              <a:spcAft>
                <a:spcPts val="0"/>
              </a:spcAft>
              <a:buNone/>
            </a:pPr>
            <a:r>
              <a:t/>
            </a:r>
            <a:endParaRPr b="1" i="1" sz="1100">
              <a:solidFill>
                <a:srgbClr val="231F20"/>
              </a:solidFill>
            </a:endParaRPr>
          </a:p>
          <a:p>
            <a:pPr indent="-317379" lvl="0" marL="285750" rtl="0" algn="l">
              <a:lnSpc>
                <a:spcPct val="115000"/>
              </a:lnSpc>
              <a:spcBef>
                <a:spcPts val="0"/>
              </a:spcBef>
              <a:spcAft>
                <a:spcPts val="0"/>
              </a:spcAft>
              <a:buClr>
                <a:srgbClr val="231F20"/>
              </a:buClr>
              <a:buSzPts val="1398"/>
              <a:buFont typeface="Times New Roman"/>
              <a:buChar char="❏"/>
            </a:pPr>
            <a:r>
              <a:rPr lang="en" sz="1300"/>
              <a:t>Vishal A. Kharde, S.S. Sonawane, International Journal of Computer Applications   (0975 – 8887)</a:t>
            </a:r>
            <a:r>
              <a:rPr lang="en" sz="1300">
                <a:latin typeface="Times New Roman"/>
                <a:ea typeface="Times New Roman"/>
                <a:cs typeface="Times New Roman"/>
                <a:sym typeface="Times New Roman"/>
              </a:rPr>
              <a:t> </a:t>
            </a:r>
            <a:r>
              <a:rPr lang="en" sz="1300">
                <a:solidFill>
                  <a:srgbClr val="231F20"/>
                </a:solidFill>
              </a:rPr>
              <a:t>on a paper on</a:t>
            </a:r>
            <a:r>
              <a:rPr i="1" lang="en" sz="1298">
                <a:solidFill>
                  <a:srgbClr val="231F20"/>
                </a:solidFill>
                <a:latin typeface="Times New Roman"/>
                <a:ea typeface="Times New Roman"/>
                <a:cs typeface="Times New Roman"/>
                <a:sym typeface="Times New Roman"/>
              </a:rPr>
              <a:t> </a:t>
            </a:r>
            <a:r>
              <a:rPr b="1" i="1" lang="en" sz="1300">
                <a:solidFill>
                  <a:srgbClr val="231F20"/>
                </a:solidFill>
              </a:rPr>
              <a:t>Sentiment Analysis of Twitter Data: A Survey of Techniques. </a:t>
            </a:r>
            <a:endParaRPr sz="1300">
              <a:solidFill>
                <a:schemeClr val="dk1"/>
              </a:solidFill>
            </a:endParaRPr>
          </a:p>
          <a:p>
            <a:pPr indent="0" lvl="0" marL="285750" rtl="0" algn="l">
              <a:lnSpc>
                <a:spcPct val="115000"/>
              </a:lnSpc>
              <a:spcBef>
                <a:spcPts val="0"/>
              </a:spcBef>
              <a:spcAft>
                <a:spcPts val="0"/>
              </a:spcAft>
              <a:buNone/>
            </a:pPr>
            <a:r>
              <a:t/>
            </a:r>
            <a:endParaRPr sz="1100">
              <a:solidFill>
                <a:schemeClr val="dk1"/>
              </a:solidFill>
            </a:endParaRPr>
          </a:p>
          <a:p>
            <a:pPr indent="-311029" lvl="0" marL="285750" rtl="0" algn="l">
              <a:lnSpc>
                <a:spcPct val="115000"/>
              </a:lnSpc>
              <a:spcBef>
                <a:spcPts val="0"/>
              </a:spcBef>
              <a:spcAft>
                <a:spcPts val="0"/>
              </a:spcAft>
              <a:buClr>
                <a:srgbClr val="231F20"/>
              </a:buClr>
              <a:buSzPts val="1298"/>
              <a:buFont typeface="Times New Roman"/>
              <a:buChar char="❏"/>
            </a:pPr>
            <a:r>
              <a:rPr lang="en" sz="1300">
                <a:solidFill>
                  <a:schemeClr val="dk1"/>
                </a:solidFill>
              </a:rPr>
              <a:t>Aliza Sarlan , Chayanit Nadam , Shuib Basri , 2014 International Conference on Information Technology and Multimedia (ICIMU) , </a:t>
            </a:r>
            <a:r>
              <a:rPr b="1" i="1" lang="en" sz="1300">
                <a:solidFill>
                  <a:schemeClr val="dk1"/>
                </a:solidFill>
              </a:rPr>
              <a:t>Twitter Sentiment Analysis : Social Media. </a:t>
            </a:r>
            <a:endParaRPr sz="1300">
              <a:solidFill>
                <a:srgbClr val="231F20"/>
              </a:solidFill>
            </a:endParaRPr>
          </a:p>
          <a:p>
            <a:pPr indent="0" lvl="0" marL="285750" rtl="0" algn="l">
              <a:lnSpc>
                <a:spcPct val="115000"/>
              </a:lnSpc>
              <a:spcBef>
                <a:spcPts val="0"/>
              </a:spcBef>
              <a:spcAft>
                <a:spcPts val="0"/>
              </a:spcAft>
              <a:buNone/>
            </a:pPr>
            <a:r>
              <a:t/>
            </a:r>
            <a:endParaRPr sz="1100">
              <a:solidFill>
                <a:srgbClr val="231F20"/>
              </a:solidFill>
            </a:endParaRPr>
          </a:p>
          <a:p>
            <a:pPr indent="-311029" lvl="0" marL="285750" rtl="0" algn="l">
              <a:lnSpc>
                <a:spcPct val="115000"/>
              </a:lnSpc>
              <a:spcBef>
                <a:spcPts val="0"/>
              </a:spcBef>
              <a:spcAft>
                <a:spcPts val="0"/>
              </a:spcAft>
              <a:buClr>
                <a:srgbClr val="231F20"/>
              </a:buClr>
              <a:buSzPts val="1298"/>
              <a:buFont typeface="Times New Roman"/>
              <a:buChar char="❏"/>
            </a:pPr>
            <a:r>
              <a:rPr lang="en" sz="1300">
                <a:solidFill>
                  <a:srgbClr val="231F20"/>
                </a:solidFill>
              </a:rPr>
              <a:t>Bhumika Gupta, Monika Negi, Kanika Vishwakarma, Goldi Rawat, Priyanka Badhani , 2017 International Journal of Computer Applications (0975 – 8887), </a:t>
            </a:r>
            <a:r>
              <a:rPr b="1" i="1" lang="en" sz="1300"/>
              <a:t>Study of Twitter Sentiment Analysis using Machine Learning Algorithms on Python.  </a:t>
            </a:r>
            <a:endParaRPr b="1" i="1" sz="1300">
              <a:solidFill>
                <a:srgbClr val="231F20"/>
              </a:solidFill>
            </a:endParaRPr>
          </a:p>
          <a:p>
            <a:pPr indent="0" lvl="0" marL="285750" rtl="0" algn="l">
              <a:lnSpc>
                <a:spcPct val="115000"/>
              </a:lnSpc>
              <a:spcBef>
                <a:spcPts val="0"/>
              </a:spcBef>
              <a:spcAft>
                <a:spcPts val="0"/>
              </a:spcAft>
              <a:buNone/>
            </a:pPr>
            <a:r>
              <a:t/>
            </a:r>
            <a:endParaRPr b="1" i="1" sz="1100">
              <a:solidFill>
                <a:srgbClr val="231F20"/>
              </a:solidFill>
            </a:endParaRPr>
          </a:p>
          <a:p>
            <a:pPr indent="-311150" lvl="0" marL="285750" rtl="0" algn="l">
              <a:lnSpc>
                <a:spcPct val="115000"/>
              </a:lnSpc>
              <a:spcBef>
                <a:spcPts val="0"/>
              </a:spcBef>
              <a:spcAft>
                <a:spcPts val="0"/>
              </a:spcAft>
              <a:buClr>
                <a:srgbClr val="231F20"/>
              </a:buClr>
              <a:buSzPts val="1300"/>
              <a:buChar char="❏"/>
            </a:pPr>
            <a:r>
              <a:rPr lang="en" sz="1300">
                <a:solidFill>
                  <a:srgbClr val="231F20"/>
                </a:solidFill>
              </a:rPr>
              <a:t>A. Brahmananda Reddy, D.N.Vasundhara, P. Subhash, 2019 International Journal of Recent Technology and Engineering (IJRTE) </a:t>
            </a:r>
            <a:r>
              <a:rPr b="1" i="1" lang="en" sz="1300">
                <a:solidFill>
                  <a:srgbClr val="231F20"/>
                </a:solidFill>
              </a:rPr>
              <a:t>Sentiment Research on Twitter Data. </a:t>
            </a:r>
            <a:endParaRPr b="1" i="1" sz="1300">
              <a:solidFill>
                <a:srgbClr val="231F20"/>
              </a:solidFill>
            </a:endParaRPr>
          </a:p>
        </p:txBody>
      </p:sp>
      <p:sp>
        <p:nvSpPr>
          <p:cNvPr id="232" name="Google Shape;232;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References</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nvSpPr>
        <p:spPr>
          <a:xfrm>
            <a:off x="102600" y="104425"/>
            <a:ext cx="4419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lt1"/>
                </a:solidFill>
                <a:latin typeface="Merriweather"/>
                <a:ea typeface="Merriweather"/>
                <a:cs typeface="Merriweather"/>
                <a:sym typeface="Merriweather"/>
              </a:rPr>
              <a:t>Project Objective</a:t>
            </a:r>
            <a:endParaRPr sz="1500">
              <a:solidFill>
                <a:schemeClr val="lt1"/>
              </a:solidFill>
            </a:endParaRPr>
          </a:p>
        </p:txBody>
      </p:sp>
      <p:sp>
        <p:nvSpPr>
          <p:cNvPr id="82" name="Google Shape;82;p15"/>
          <p:cNvSpPr txBox="1"/>
          <p:nvPr/>
        </p:nvSpPr>
        <p:spPr>
          <a:xfrm>
            <a:off x="5221825" y="104425"/>
            <a:ext cx="315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2B3E51"/>
                </a:solidFill>
                <a:latin typeface="Merriweather"/>
                <a:ea typeface="Merriweather"/>
                <a:cs typeface="Merriweather"/>
                <a:sym typeface="Merriweather"/>
              </a:rPr>
              <a:t>Project Motivation</a:t>
            </a:r>
            <a:endParaRPr>
              <a:solidFill>
                <a:srgbClr val="2B3E51"/>
              </a:solidFill>
            </a:endParaRPr>
          </a:p>
        </p:txBody>
      </p:sp>
      <p:sp>
        <p:nvSpPr>
          <p:cNvPr id="83" name="Google Shape;83;p15"/>
          <p:cNvSpPr txBox="1"/>
          <p:nvPr/>
        </p:nvSpPr>
        <p:spPr>
          <a:xfrm>
            <a:off x="387400" y="1194175"/>
            <a:ext cx="3594300" cy="2130300"/>
          </a:xfrm>
          <a:prstGeom prst="rect">
            <a:avLst/>
          </a:prstGeom>
          <a:noFill/>
          <a:ln>
            <a:noFill/>
          </a:ln>
        </p:spPr>
        <p:txBody>
          <a:bodyPr anchorCtr="0" anchor="t" bIns="91425" lIns="91425" spcFirstLastPara="1" rIns="91425" wrap="square" tIns="91425">
            <a:spAutoFit/>
          </a:bodyPr>
          <a:lstStyle/>
          <a:p>
            <a:pPr indent="0" lvl="0" marL="0" marR="435442" rtl="0" algn="just">
              <a:lnSpc>
                <a:spcPct val="115000"/>
              </a:lnSpc>
              <a:spcBef>
                <a:spcPts val="205"/>
              </a:spcBef>
              <a:spcAft>
                <a:spcPts val="0"/>
              </a:spcAft>
              <a:buNone/>
            </a:pPr>
            <a:r>
              <a:rPr lang="en" sz="1600">
                <a:solidFill>
                  <a:schemeClr val="lt1"/>
                </a:solidFill>
              </a:rPr>
              <a:t>The purpose of this project is to analyze the </a:t>
            </a:r>
            <a:r>
              <a:rPr i="1" lang="en" sz="1600">
                <a:solidFill>
                  <a:schemeClr val="lt1"/>
                </a:solidFill>
              </a:rPr>
              <a:t>Musical Instrument Review</a:t>
            </a:r>
            <a:r>
              <a:rPr lang="en" sz="1600">
                <a:solidFill>
                  <a:schemeClr val="lt1"/>
                </a:solidFill>
              </a:rPr>
              <a:t> database that we have taken from Kaggle and perform Sentiment Analysis on it to determine if people like the product or not.</a:t>
            </a:r>
            <a:endParaRPr sz="1700">
              <a:solidFill>
                <a:schemeClr val="lt1"/>
              </a:solidFill>
            </a:endParaRPr>
          </a:p>
        </p:txBody>
      </p:sp>
      <p:sp>
        <p:nvSpPr>
          <p:cNvPr id="84" name="Google Shape;84;p15"/>
          <p:cNvSpPr txBox="1"/>
          <p:nvPr/>
        </p:nvSpPr>
        <p:spPr>
          <a:xfrm>
            <a:off x="4522200" y="1136900"/>
            <a:ext cx="4344300" cy="2696700"/>
          </a:xfrm>
          <a:prstGeom prst="rect">
            <a:avLst/>
          </a:prstGeom>
          <a:noFill/>
          <a:ln>
            <a:noFill/>
          </a:ln>
        </p:spPr>
        <p:txBody>
          <a:bodyPr anchorCtr="0" anchor="t" bIns="91425" lIns="91425" spcFirstLastPara="1" rIns="91425" wrap="square" tIns="91425">
            <a:spAutoFit/>
          </a:bodyPr>
          <a:lstStyle/>
          <a:p>
            <a:pPr indent="0" lvl="0" marL="285750" marR="106757" rtl="0" algn="just">
              <a:lnSpc>
                <a:spcPct val="115000"/>
              </a:lnSpc>
              <a:spcBef>
                <a:spcPts val="205"/>
              </a:spcBef>
              <a:spcAft>
                <a:spcPts val="0"/>
              </a:spcAft>
              <a:buNone/>
            </a:pPr>
            <a:r>
              <a:rPr lang="en" sz="1600">
                <a:solidFill>
                  <a:srgbClr val="2B3E51"/>
                </a:solidFill>
              </a:rPr>
              <a:t>Every day we come across a variety of products and it’s difficult for a customer to choose something and to understand customer feedbacks through ratings since they are easily sorted and judged on whether the product is good or bad. Motive doubled for consumers and manufacturers highly value the "customer ideas" about products and services.</a:t>
            </a:r>
            <a:endParaRPr sz="1600">
              <a:solidFill>
                <a:srgbClr val="2B3E5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88" name="Shape 88"/>
        <p:cNvGrpSpPr/>
        <p:nvPr/>
      </p:nvGrpSpPr>
      <p:grpSpPr>
        <a:xfrm>
          <a:off x="0" y="0"/>
          <a:ext cx="0" cy="0"/>
          <a:chOff x="0" y="0"/>
          <a:chExt cx="0" cy="0"/>
        </a:xfrm>
      </p:grpSpPr>
      <p:sp>
        <p:nvSpPr>
          <p:cNvPr id="89" name="Google Shape;89;p16"/>
          <p:cNvSpPr txBox="1"/>
          <p:nvPr/>
        </p:nvSpPr>
        <p:spPr>
          <a:xfrm>
            <a:off x="237175" y="94800"/>
            <a:ext cx="7607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700">
                <a:highlight>
                  <a:srgbClr val="D9EAD3"/>
                </a:highlight>
                <a:latin typeface="Merriweather"/>
                <a:ea typeface="Merriweather"/>
                <a:cs typeface="Merriweather"/>
                <a:sym typeface="Merriweather"/>
              </a:rPr>
              <a:t>Problem Statement</a:t>
            </a:r>
            <a:endParaRPr i="1" sz="2700">
              <a:highlight>
                <a:srgbClr val="D9EAD3"/>
              </a:highlight>
              <a:latin typeface="Merriweather"/>
              <a:ea typeface="Merriweather"/>
              <a:cs typeface="Merriweather"/>
              <a:sym typeface="Merriweather"/>
            </a:endParaRPr>
          </a:p>
        </p:txBody>
      </p:sp>
      <p:pic>
        <p:nvPicPr>
          <p:cNvPr id="90" name="Google Shape;90;p16"/>
          <p:cNvPicPr preferRelativeResize="0"/>
          <p:nvPr/>
        </p:nvPicPr>
        <p:blipFill>
          <a:blip r:embed="rId3">
            <a:alphaModFix/>
          </a:blip>
          <a:stretch>
            <a:fillRect/>
          </a:stretch>
        </p:blipFill>
        <p:spPr>
          <a:xfrm>
            <a:off x="5946166" y="2951150"/>
            <a:ext cx="3028110" cy="1983475"/>
          </a:xfrm>
          <a:prstGeom prst="rect">
            <a:avLst/>
          </a:prstGeom>
          <a:noFill/>
          <a:ln cap="flat" cmpd="sng" w="9525">
            <a:solidFill>
              <a:srgbClr val="000000"/>
            </a:solidFill>
            <a:prstDash val="solid"/>
            <a:round/>
            <a:headEnd len="sm" w="sm" type="none"/>
            <a:tailEnd len="sm" w="sm" type="none"/>
          </a:ln>
        </p:spPr>
      </p:pic>
      <p:sp>
        <p:nvSpPr>
          <p:cNvPr id="91" name="Google Shape;91;p16"/>
          <p:cNvSpPr txBox="1"/>
          <p:nvPr/>
        </p:nvSpPr>
        <p:spPr>
          <a:xfrm>
            <a:off x="326325" y="886150"/>
            <a:ext cx="6462000" cy="2006400"/>
          </a:xfrm>
          <a:prstGeom prst="rect">
            <a:avLst/>
          </a:prstGeom>
          <a:noFill/>
          <a:ln>
            <a:noFill/>
          </a:ln>
        </p:spPr>
        <p:txBody>
          <a:bodyPr anchorCtr="0" anchor="t" bIns="91425" lIns="91425" spcFirstLastPara="1" rIns="91425" wrap="square" tIns="91425">
            <a:spAutoFit/>
          </a:bodyPr>
          <a:lstStyle/>
          <a:p>
            <a:pPr indent="-330200" lvl="0" marL="114300" marR="17584" rtl="0" algn="just">
              <a:lnSpc>
                <a:spcPct val="115000"/>
              </a:lnSpc>
              <a:spcBef>
                <a:spcPts val="205"/>
              </a:spcBef>
              <a:spcAft>
                <a:spcPts val="0"/>
              </a:spcAft>
              <a:buClr>
                <a:srgbClr val="111111"/>
              </a:buClr>
              <a:buSzPts val="1600"/>
              <a:buChar char="❏"/>
            </a:pPr>
            <a:r>
              <a:rPr lang="en" sz="1600">
                <a:solidFill>
                  <a:srgbClr val="111111"/>
                </a:solidFill>
              </a:rPr>
              <a:t>To classify individual comments/ updates and determine the overall rating based on individual comments / updates. So that company can get a complete view of the feedback given to customers and can take care of those specific areas.</a:t>
            </a:r>
            <a:endParaRPr sz="1600">
              <a:solidFill>
                <a:srgbClr val="111111"/>
              </a:solidFill>
            </a:endParaRPr>
          </a:p>
          <a:p>
            <a:pPr indent="0" lvl="0" marL="0" rtl="0" algn="l">
              <a:lnSpc>
                <a:spcPct val="115000"/>
              </a:lnSpc>
              <a:spcBef>
                <a:spcPts val="0"/>
              </a:spcBef>
              <a:spcAft>
                <a:spcPts val="0"/>
              </a:spcAft>
              <a:buNone/>
            </a:pPr>
            <a:r>
              <a:t/>
            </a:r>
            <a:endParaRPr sz="900">
              <a:solidFill>
                <a:srgbClr val="111111"/>
              </a:solidFill>
            </a:endParaRPr>
          </a:p>
          <a:p>
            <a:pPr indent="-330200" lvl="0" marL="114300" rtl="0" algn="just">
              <a:lnSpc>
                <a:spcPct val="115000"/>
              </a:lnSpc>
              <a:spcBef>
                <a:spcPts val="0"/>
              </a:spcBef>
              <a:spcAft>
                <a:spcPts val="0"/>
              </a:spcAft>
              <a:buClr>
                <a:srgbClr val="111111"/>
              </a:buClr>
              <a:buSzPts val="1600"/>
              <a:buChar char="❏"/>
            </a:pPr>
            <a:r>
              <a:rPr lang="en" sz="1600">
                <a:solidFill>
                  <a:srgbClr val="111111"/>
                </a:solidFill>
              </a:rPr>
              <a:t>Build the model which has highest accuracy in classifying the feedback as Positive, Negative.</a:t>
            </a:r>
            <a:endParaRPr sz="1600">
              <a:solidFill>
                <a:srgbClr val="11111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7"/>
          <p:cNvPicPr preferRelativeResize="0"/>
          <p:nvPr/>
        </p:nvPicPr>
        <p:blipFill rotWithShape="1">
          <a:blip r:embed="rId3">
            <a:alphaModFix/>
          </a:blip>
          <a:srcRect b="0" l="9275" r="11106" t="0"/>
          <a:stretch/>
        </p:blipFill>
        <p:spPr>
          <a:xfrm>
            <a:off x="5145750" y="844125"/>
            <a:ext cx="3383025" cy="4116350"/>
          </a:xfrm>
          <a:prstGeom prst="rect">
            <a:avLst/>
          </a:prstGeom>
          <a:noFill/>
          <a:ln cap="flat" cmpd="sng">
            <a:solidFill>
              <a:srgbClr val="000000"/>
            </a:solidFill>
            <a:prstDash val="solid"/>
            <a:miter lim="8000"/>
            <a:headEnd len="sm" w="sm" type="none"/>
            <a:tailEnd len="sm" w="sm" type="none"/>
          </a:ln>
        </p:spPr>
      </p:pic>
      <p:sp>
        <p:nvSpPr>
          <p:cNvPr id="97" name="Google Shape;97;p17"/>
          <p:cNvSpPr txBox="1"/>
          <p:nvPr/>
        </p:nvSpPr>
        <p:spPr>
          <a:xfrm>
            <a:off x="202850" y="1036350"/>
            <a:ext cx="4073100" cy="3070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Char char="➢"/>
            </a:pPr>
            <a:r>
              <a:rPr lang="en" sz="1500">
                <a:solidFill>
                  <a:schemeClr val="lt1"/>
                </a:solidFill>
              </a:rPr>
              <a:t>We are taking our dataset from Kaggle.</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Performing pre-processing techniques </a:t>
            </a:r>
            <a:endParaRPr sz="1500">
              <a:solidFill>
                <a:schemeClr val="lt1"/>
              </a:solidFill>
            </a:endParaRPr>
          </a:p>
          <a:p>
            <a:pPr indent="-323850" lvl="0" marL="457200" rtl="0" algn="l">
              <a:lnSpc>
                <a:spcPct val="115000"/>
              </a:lnSpc>
              <a:spcBef>
                <a:spcPts val="0"/>
              </a:spcBef>
              <a:spcAft>
                <a:spcPts val="0"/>
              </a:spcAft>
              <a:buClr>
                <a:schemeClr val="lt1"/>
              </a:buClr>
              <a:buSzPts val="1500"/>
              <a:buFont typeface="Open Sans"/>
              <a:buChar char="➢"/>
            </a:pPr>
            <a:r>
              <a:rPr lang="en" sz="1500">
                <a:solidFill>
                  <a:schemeClr val="lt1"/>
                </a:solidFill>
              </a:rPr>
              <a:t>Using SentiWordnet of NLTK module to label our  pre-processed data as positive or negative</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Using various machine learning models to check how accurate our model works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Analyzing Amazon instruments training dataset using sentiment analysis model.</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Visualize the results of sentiment analysis done on our dataset.</a:t>
            </a:r>
            <a:endParaRPr sz="1500">
              <a:solidFill>
                <a:schemeClr val="lt1"/>
              </a:solidFill>
            </a:endParaRPr>
          </a:p>
        </p:txBody>
      </p:sp>
      <p:sp>
        <p:nvSpPr>
          <p:cNvPr id="98" name="Google Shape;98;p17"/>
          <p:cNvSpPr txBox="1"/>
          <p:nvPr/>
        </p:nvSpPr>
        <p:spPr>
          <a:xfrm>
            <a:off x="1346400" y="99625"/>
            <a:ext cx="7577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700">
                <a:solidFill>
                  <a:schemeClr val="lt1"/>
                </a:solidFill>
                <a:latin typeface="Merriweather"/>
                <a:ea typeface="Merriweather"/>
                <a:cs typeface="Merriweather"/>
                <a:sym typeface="Merriweather"/>
              </a:rPr>
              <a:t>Approach</a:t>
            </a:r>
            <a:r>
              <a:rPr i="1" lang="en" sz="2500">
                <a:solidFill>
                  <a:schemeClr val="lt1"/>
                </a:solidFill>
                <a:latin typeface="Merriweather"/>
                <a:ea typeface="Merriweather"/>
                <a:cs typeface="Merriweather"/>
                <a:sym typeface="Merriweather"/>
              </a:rPr>
              <a:t>		</a:t>
            </a:r>
            <a:r>
              <a:rPr i="1" lang="en" sz="2500">
                <a:solidFill>
                  <a:srgbClr val="CFE2F3"/>
                </a:solidFill>
                <a:latin typeface="Merriweather"/>
                <a:ea typeface="Merriweather"/>
                <a:cs typeface="Merriweather"/>
                <a:sym typeface="Merriweather"/>
              </a:rPr>
              <a:t> 	</a:t>
            </a:r>
            <a:r>
              <a:rPr i="1" lang="en" sz="2500">
                <a:solidFill>
                  <a:srgbClr val="2B3E51"/>
                </a:solidFill>
                <a:latin typeface="Merriweather"/>
                <a:ea typeface="Merriweather"/>
                <a:cs typeface="Merriweather"/>
                <a:sym typeface="Merriweather"/>
              </a:rPr>
              <a:t>	 		</a:t>
            </a:r>
            <a:r>
              <a:rPr i="1" lang="en" sz="2500">
                <a:solidFill>
                  <a:srgbClr val="2B3E51"/>
                </a:solidFill>
                <a:latin typeface="Merriweather"/>
                <a:ea typeface="Merriweather"/>
                <a:cs typeface="Merriweather"/>
                <a:sym typeface="Merriweather"/>
              </a:rPr>
              <a:t>Data Flow Diagram </a:t>
            </a:r>
            <a:endParaRPr i="1">
              <a:solidFill>
                <a:srgbClr val="2B3E5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4C2F4"/>
            </a:gs>
            <a:gs pos="62000">
              <a:srgbClr val="2B3E51"/>
            </a:gs>
            <a:gs pos="100000">
              <a:srgbClr val="2B3E51"/>
            </a:gs>
          </a:gsLst>
          <a:path path="circle">
            <a:fillToRect b="50%" l="50%" r="50%" t="50%"/>
          </a:path>
          <a:tileRect/>
        </a:gradFill>
      </p:bgPr>
    </p:bg>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1186650" y="1586550"/>
            <a:ext cx="6770700" cy="3047550"/>
          </a:xfrm>
          <a:prstGeom prst="rect">
            <a:avLst/>
          </a:prstGeom>
          <a:noFill/>
          <a:ln cap="flat" cmpd="sng" w="9525">
            <a:solidFill>
              <a:srgbClr val="351C75"/>
            </a:solidFill>
            <a:prstDash val="solid"/>
            <a:round/>
            <a:headEnd len="sm" w="sm" type="none"/>
            <a:tailEnd len="sm" w="sm" type="none"/>
          </a:ln>
        </p:spPr>
      </p:pic>
      <p:sp>
        <p:nvSpPr>
          <p:cNvPr id="104" name="Google Shape;104;p18"/>
          <p:cNvSpPr txBox="1"/>
          <p:nvPr>
            <p:ph type="title"/>
          </p:nvPr>
        </p:nvSpPr>
        <p:spPr>
          <a:xfrm>
            <a:off x="919900" y="234675"/>
            <a:ext cx="8520600" cy="62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1" i="1" lang="en" sz="2460"/>
              <a:t>Timeline of the Project</a:t>
            </a:r>
            <a:endParaRPr b="1" i="1" sz="1470">
              <a:latin typeface="Arial"/>
              <a:ea typeface="Arial"/>
              <a:cs typeface="Arial"/>
              <a:sym typeface="Arial"/>
            </a:endParaRPr>
          </a:p>
          <a:p>
            <a:pPr indent="0" lvl="0" marL="0" rtl="0" algn="l">
              <a:spcBef>
                <a:spcPts val="1000"/>
              </a:spcBef>
              <a:spcAft>
                <a:spcPts val="0"/>
              </a:spcAft>
              <a:buSzPts val="990"/>
              <a:buNone/>
            </a:pPr>
            <a:r>
              <a:t/>
            </a:r>
            <a:endParaRPr sz="252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rotWithShape="1">
          <a:blip r:embed="rId3">
            <a:alphaModFix/>
          </a:blip>
          <a:srcRect b="0" l="1029" r="0" t="1845"/>
          <a:stretch/>
        </p:blipFill>
        <p:spPr>
          <a:xfrm>
            <a:off x="2236300" y="24150"/>
            <a:ext cx="6810301" cy="5095199"/>
          </a:xfrm>
          <a:prstGeom prst="rect">
            <a:avLst/>
          </a:prstGeom>
          <a:noFill/>
          <a:ln>
            <a:noFill/>
          </a:ln>
        </p:spPr>
      </p:pic>
      <p:pic>
        <p:nvPicPr>
          <p:cNvPr id="110" name="Google Shape;110;p19"/>
          <p:cNvPicPr preferRelativeResize="0"/>
          <p:nvPr/>
        </p:nvPicPr>
        <p:blipFill>
          <a:blip r:embed="rId4">
            <a:alphaModFix amt="70000"/>
          </a:blip>
          <a:stretch>
            <a:fillRect/>
          </a:stretch>
        </p:blipFill>
        <p:spPr>
          <a:xfrm rot="-5400000">
            <a:off x="-1263100" y="1531500"/>
            <a:ext cx="4762500" cy="223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t/>
            </a:r>
            <a:endParaRPr/>
          </a:p>
        </p:txBody>
      </p:sp>
      <p:sp>
        <p:nvSpPr>
          <p:cNvPr id="116" name="Google Shape;116;p20"/>
          <p:cNvSpPr txBox="1"/>
          <p:nvPr/>
        </p:nvSpPr>
        <p:spPr>
          <a:xfrm>
            <a:off x="348725" y="719225"/>
            <a:ext cx="810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pic>
        <p:nvPicPr>
          <p:cNvPr id="117" name="Google Shape;117;p20"/>
          <p:cNvPicPr preferRelativeResize="0"/>
          <p:nvPr/>
        </p:nvPicPr>
        <p:blipFill rotWithShape="1">
          <a:blip r:embed="rId3">
            <a:alphaModFix/>
          </a:blip>
          <a:srcRect b="0" l="0" r="0" t="1234"/>
          <a:stretch/>
        </p:blipFill>
        <p:spPr>
          <a:xfrm>
            <a:off x="2242050" y="0"/>
            <a:ext cx="6901951" cy="5143500"/>
          </a:xfrm>
          <a:prstGeom prst="rect">
            <a:avLst/>
          </a:prstGeom>
          <a:noFill/>
          <a:ln>
            <a:noFill/>
          </a:ln>
        </p:spPr>
      </p:pic>
      <p:pic>
        <p:nvPicPr>
          <p:cNvPr id="118" name="Google Shape;118;p20"/>
          <p:cNvPicPr preferRelativeResize="0"/>
          <p:nvPr/>
        </p:nvPicPr>
        <p:blipFill>
          <a:blip r:embed="rId4">
            <a:alphaModFix amt="70000"/>
          </a:blip>
          <a:stretch>
            <a:fillRect/>
          </a:stretch>
        </p:blipFill>
        <p:spPr>
          <a:xfrm rot="-5400000">
            <a:off x="-1263100" y="1531500"/>
            <a:ext cx="4762500" cy="223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2" name="Shape 122"/>
        <p:cNvGrpSpPr/>
        <p:nvPr/>
      </p:nvGrpSpPr>
      <p:grpSpPr>
        <a:xfrm>
          <a:off x="0" y="0"/>
          <a:ext cx="0" cy="0"/>
          <a:chOff x="0" y="0"/>
          <a:chExt cx="0" cy="0"/>
        </a:xfrm>
      </p:grpSpPr>
      <p:sp>
        <p:nvSpPr>
          <p:cNvPr id="123" name="Google Shape;123;p21"/>
          <p:cNvSpPr txBox="1"/>
          <p:nvPr/>
        </p:nvSpPr>
        <p:spPr>
          <a:xfrm>
            <a:off x="2832525" y="76525"/>
            <a:ext cx="3000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i="1" lang="en" sz="2500">
                <a:solidFill>
                  <a:schemeClr val="dk1"/>
                </a:solidFill>
                <a:highlight>
                  <a:srgbClr val="D9EAD3"/>
                </a:highlight>
                <a:latin typeface="Merriweather"/>
                <a:ea typeface="Merriweather"/>
                <a:cs typeface="Merriweather"/>
                <a:sym typeface="Merriweather"/>
              </a:rPr>
              <a:t> Dataset Used </a:t>
            </a:r>
            <a:endParaRPr i="1">
              <a:highlight>
                <a:srgbClr val="D9EAD3"/>
              </a:highlight>
            </a:endParaRPr>
          </a:p>
        </p:txBody>
      </p:sp>
      <p:sp>
        <p:nvSpPr>
          <p:cNvPr id="124" name="Google Shape;124;p21"/>
          <p:cNvSpPr txBox="1"/>
          <p:nvPr/>
        </p:nvSpPr>
        <p:spPr>
          <a:xfrm>
            <a:off x="181575" y="722425"/>
            <a:ext cx="8436600" cy="16836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000"/>
              </a:spcBef>
              <a:spcAft>
                <a:spcPts val="0"/>
              </a:spcAft>
              <a:buSzPts val="1500"/>
              <a:buChar char="➢"/>
            </a:pPr>
            <a:r>
              <a:rPr lang="en" sz="1500"/>
              <a:t>We have taken our dataset from Kaggle, named </a:t>
            </a:r>
            <a:r>
              <a:rPr i="1" lang="en" sz="1500"/>
              <a:t>“Amazon Musical Instruments Reviews” </a:t>
            </a:r>
            <a:r>
              <a:rPr lang="en" sz="1500"/>
              <a:t>in CSV format</a:t>
            </a:r>
            <a:endParaRPr sz="1500"/>
          </a:p>
          <a:p>
            <a:pPr indent="-323850" lvl="0" marL="457200" marR="596314" rtl="0" algn="l">
              <a:lnSpc>
                <a:spcPct val="115000"/>
              </a:lnSpc>
              <a:spcBef>
                <a:spcPts val="1400"/>
              </a:spcBef>
              <a:spcAft>
                <a:spcPts val="0"/>
              </a:spcAft>
              <a:buClr>
                <a:schemeClr val="dk1"/>
              </a:buClr>
              <a:buSzPts val="1500"/>
              <a:buChar char="➢"/>
            </a:pPr>
            <a:r>
              <a:rPr lang="en" sz="1500"/>
              <a:t>The Amazon reviews full score dataset is constructed by randomly taking 10,000 samples out of 1,00,000 </a:t>
            </a:r>
            <a:endParaRPr sz="1500"/>
          </a:p>
          <a:p>
            <a:pPr indent="0" lvl="0" marL="457200" marR="596314" rtl="0" algn="l">
              <a:lnSpc>
                <a:spcPct val="115000"/>
              </a:lnSpc>
              <a:spcBef>
                <a:spcPts val="205"/>
              </a:spcBef>
              <a:spcAft>
                <a:spcPts val="0"/>
              </a:spcAft>
              <a:buNone/>
            </a:pPr>
            <a:r>
              <a:t/>
            </a:r>
            <a:endParaRPr i="1" sz="1500"/>
          </a:p>
        </p:txBody>
      </p:sp>
      <p:pic>
        <p:nvPicPr>
          <p:cNvPr id="125" name="Google Shape;125;p21"/>
          <p:cNvPicPr preferRelativeResize="0"/>
          <p:nvPr/>
        </p:nvPicPr>
        <p:blipFill>
          <a:blip r:embed="rId3">
            <a:alphaModFix/>
          </a:blip>
          <a:stretch>
            <a:fillRect/>
          </a:stretch>
        </p:blipFill>
        <p:spPr>
          <a:xfrm>
            <a:off x="3446400" y="2173700"/>
            <a:ext cx="5292900" cy="2904550"/>
          </a:xfrm>
          <a:prstGeom prst="rect">
            <a:avLst/>
          </a:prstGeom>
          <a:noFill/>
          <a:ln cap="flat" cmpd="sng" w="9525">
            <a:solidFill>
              <a:srgbClr val="111111"/>
            </a:solidFill>
            <a:prstDash val="solid"/>
            <a:round/>
            <a:headEnd len="sm" w="sm" type="none"/>
            <a:tailEnd len="sm" w="sm" type="none"/>
          </a:ln>
        </p:spPr>
      </p:pic>
      <p:sp>
        <p:nvSpPr>
          <p:cNvPr id="126" name="Google Shape;126;p21"/>
          <p:cNvSpPr txBox="1"/>
          <p:nvPr/>
        </p:nvSpPr>
        <p:spPr>
          <a:xfrm>
            <a:off x="0" y="2406025"/>
            <a:ext cx="3302700" cy="2310000"/>
          </a:xfrm>
          <a:prstGeom prst="rect">
            <a:avLst/>
          </a:prstGeom>
          <a:noFill/>
          <a:ln>
            <a:noFill/>
          </a:ln>
        </p:spPr>
        <p:txBody>
          <a:bodyPr anchorCtr="0" anchor="t" bIns="91425" lIns="91425" spcFirstLastPara="1" rIns="91425" wrap="square" tIns="91425">
            <a:spAutoFit/>
          </a:bodyPr>
          <a:lstStyle/>
          <a:p>
            <a:pPr indent="-387350" lvl="0" marL="628650" rtl="0" algn="l">
              <a:lnSpc>
                <a:spcPct val="115000"/>
              </a:lnSpc>
              <a:spcBef>
                <a:spcPts val="1000"/>
              </a:spcBef>
              <a:spcAft>
                <a:spcPts val="0"/>
              </a:spcAft>
              <a:buClr>
                <a:srgbClr val="111111"/>
              </a:buClr>
              <a:buSzPts val="1600"/>
              <a:buChar char="➢"/>
            </a:pPr>
            <a:r>
              <a:rPr lang="en" sz="1600">
                <a:solidFill>
                  <a:srgbClr val="111111"/>
                </a:solidFill>
              </a:rPr>
              <a:t> </a:t>
            </a:r>
            <a:r>
              <a:rPr lang="en" sz="1600">
                <a:solidFill>
                  <a:srgbClr val="111111"/>
                </a:solidFill>
              </a:rPr>
              <a:t>Fields:</a:t>
            </a:r>
            <a:endParaRPr sz="1600">
              <a:solidFill>
                <a:srgbClr val="111111"/>
              </a:solidFill>
            </a:endParaRPr>
          </a:p>
          <a:p>
            <a:pPr indent="0" lvl="0" marL="628650" rtl="0" algn="l">
              <a:lnSpc>
                <a:spcPct val="115000"/>
              </a:lnSpc>
              <a:spcBef>
                <a:spcPts val="1400"/>
              </a:spcBef>
              <a:spcAft>
                <a:spcPts val="1400"/>
              </a:spcAft>
              <a:buNone/>
            </a:pPr>
            <a:r>
              <a:rPr lang="en" sz="1600">
                <a:solidFill>
                  <a:srgbClr val="111111"/>
                </a:solidFill>
              </a:rPr>
              <a:t>Reviewer ID, User ID, Reviewer Name, Reviewer text, assistant, Review period, Rating on the scale 5, Summary (found in Reviewer text).</a:t>
            </a:r>
            <a:endParaRPr sz="1600">
              <a:solidFill>
                <a:srgbClr val="11111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